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sldIdLst>
    <p:sldId id="268" r:id="rId3"/>
    <p:sldId id="274" r:id="rId4"/>
    <p:sldId id="278" r:id="rId5"/>
    <p:sldId id="279" r:id="rId6"/>
    <p:sldId id="294" r:id="rId7"/>
    <p:sldId id="303" r:id="rId8"/>
    <p:sldId id="304" r:id="rId9"/>
    <p:sldId id="305" r:id="rId10"/>
    <p:sldId id="306" r:id="rId11"/>
    <p:sldId id="307" r:id="rId12"/>
    <p:sldId id="302" r:id="rId13"/>
    <p:sldId id="295" r:id="rId14"/>
    <p:sldId id="308" r:id="rId15"/>
    <p:sldId id="276" r:id="rId16"/>
    <p:sldId id="291" r:id="rId17"/>
    <p:sldId id="290" r:id="rId18"/>
    <p:sldId id="289" r:id="rId19"/>
    <p:sldId id="292" r:id="rId20"/>
    <p:sldId id="293" r:id="rId21"/>
    <p:sldId id="301" r:id="rId22"/>
    <p:sldId id="298" r:id="rId23"/>
    <p:sldId id="296" r:id="rId24"/>
    <p:sldId id="297"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D405E-0759-4AB9-8796-3E34355D7B62}" type="datetimeFigureOut">
              <a:rPr lang="es-MX" smtClean="0"/>
              <a:pPr/>
              <a:t>25/04/2012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294D4-0B43-46EB-8FB2-93BE1F5204FC}" type="slidenum">
              <a:rPr lang="es-MX" smtClean="0"/>
              <a:pPr/>
              <a:t>‹#›</a:t>
            </a:fld>
            <a:endParaRPr lang="es-MX"/>
          </a:p>
        </p:txBody>
      </p:sp>
    </p:spTree>
    <p:extLst>
      <p:ext uri="{BB962C8B-B14F-4D97-AF65-F5344CB8AC3E}">
        <p14:creationId xmlns:p14="http://schemas.microsoft.com/office/powerpoint/2010/main" val="314921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410A0236-8599-494E-9F50-D020F9D9E190}" type="slidenum">
              <a:rPr lang="en-US">
                <a:solidFill>
                  <a:prstClr val="black"/>
                </a:solidFill>
              </a:rPr>
              <a:pPr/>
              <a:t>1</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solidFill>
                  <a:schemeClr val="bg1"/>
                </a:solidFill>
              </a:rPr>
              <a:t>La buena noticia es que el impacto antrópico queda registrado por la naturaleza misma en archivos ambientales como los núcleos de hielo, </a:t>
            </a:r>
            <a:r>
              <a:rPr lang="es-MX" baseline="0" dirty="0" err="1" smtClean="0">
                <a:solidFill>
                  <a:schemeClr val="bg1"/>
                </a:solidFill>
              </a:rPr>
              <a:t>espeleotemas</a:t>
            </a:r>
            <a:r>
              <a:rPr lang="es-MX" baseline="0" dirty="0" smtClean="0">
                <a:solidFill>
                  <a:schemeClr val="bg1"/>
                </a:solidFill>
              </a:rPr>
              <a:t>, los anillos de los árboles, corales y conchas, así como los sedimentos de lagos y mares. </a:t>
            </a:r>
            <a:r>
              <a:rPr lang="es-MX" dirty="0" smtClean="0">
                <a:solidFill>
                  <a:schemeClr val="bg1"/>
                </a:solidFill>
              </a:rPr>
              <a:t>Dado</a:t>
            </a:r>
            <a:r>
              <a:rPr lang="es-MX" baseline="0" dirty="0" smtClean="0">
                <a:solidFill>
                  <a:schemeClr val="bg1"/>
                </a:solidFill>
              </a:rPr>
              <a:t> que los sedimentos integran la mayoría de las señales causadas por el CG en los ecosistemas, los </a:t>
            </a:r>
            <a:r>
              <a:rPr lang="es-MX" baseline="0" dirty="0" err="1" smtClean="0">
                <a:solidFill>
                  <a:schemeClr val="bg1"/>
                </a:solidFill>
              </a:rPr>
              <a:t>nucleos</a:t>
            </a:r>
            <a:r>
              <a:rPr lang="es-MX" baseline="0" dirty="0" smtClean="0">
                <a:solidFill>
                  <a:schemeClr val="bg1"/>
                </a:solidFill>
              </a:rPr>
              <a:t> sedimentarios no perturbados son el archivo preferido por los científicos y usualmente son la única manera de establecer series de tiempo ambientales de largo plazo </a:t>
            </a:r>
            <a:r>
              <a:rPr lang="es-MX" dirty="0" smtClean="0">
                <a:solidFill>
                  <a:schemeClr val="bg1"/>
                </a:solidFill>
              </a:rPr>
              <a:t>para el estudio de las tendencias del CG, lo que requiere del establecimiento de un marco temporal confiable</a:t>
            </a:r>
            <a:endParaRPr lang="es-MX"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23A1A3D8-D822-4C8E-B438-B9C3C210739D}"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23294D4-0B43-46EB-8FB2-93BE1F5204FC}" type="slidenum">
              <a:rPr lang="es-MX" smtClean="0"/>
              <a:pPr/>
              <a:t>4</a:t>
            </a:fld>
            <a:endParaRPr lang="es-MX"/>
          </a:p>
        </p:txBody>
      </p:sp>
    </p:spTree>
    <p:extLst>
      <p:ext uri="{BB962C8B-B14F-4D97-AF65-F5344CB8AC3E}">
        <p14:creationId xmlns:p14="http://schemas.microsoft.com/office/powerpoint/2010/main" val="30240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B86C55B-5603-43BC-9042-B14878075D81}" type="slidenum">
              <a:rPr lang="es-ES" sz="1200" smtClean="0">
                <a:latin typeface="Arial" charset="0"/>
              </a:rPr>
              <a:pPr eaLnBrk="1" hangingPunct="1"/>
              <a:t>10</a:t>
            </a:fld>
            <a:endParaRPr lang="es-ES" sz="1200"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We have calculated the natural and anthropogenic metal fluxes to sediments as indicated in the equation. </a:t>
            </a:r>
          </a:p>
          <a:p>
            <a:pPr eaLnBrk="1" hangingPunct="1"/>
            <a:r>
              <a:rPr lang="es-ES" smtClean="0"/>
              <a:t>It is evident that the anthropogenic lead flux increases rapidly until the 1990s and then decreases to values similar to the anthropgenic flux in the 1930s. </a:t>
            </a:r>
          </a:p>
          <a:p>
            <a:pPr eaLnBrk="1" hangingPunct="1"/>
            <a:r>
              <a:rPr lang="es-ES" smtClean="0"/>
              <a:t>We observe a similar pattern for zinc, sulfur, tin and mercury. Fluxes in Havana bay have been reduced for all of them.</a:t>
            </a:r>
          </a:p>
          <a:p>
            <a:pPr eaLnBrk="1" hangingPunct="1"/>
            <a:r>
              <a:rPr lang="es-ES" smtClean="0"/>
              <a:t>This is due to the control of contamination sources and the reduction of total suspended matter supply in the bay and shows the effectivenes of the coastal management actions taken by the cuban government by the end of the 1990s.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410A0236-8599-494E-9F50-D020F9D9E190}" type="slidenum">
              <a:rPr lang="en-US">
                <a:solidFill>
                  <a:prstClr val="black"/>
                </a:solidFill>
              </a:rPr>
              <a:pPr/>
              <a:t>13</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E865-EE0C-4C2E-AA90-7D099DB2CF32}"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71C7B-3BFF-481E-B013-847C021805C6}"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8A0761-8E90-4DBA-B0C3-AD3540E954A6}"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5FFE05-2F21-4298-BCE5-80931F6BDA44}"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5FA5AB-3D12-4A2B-A5AE-A0EE64109C3E}"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D2D522-E4EB-491D-96B0-79DE416A03F2}"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6E541C-F11C-4C47-B028-18404EB850B4}"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49DFA-9FBE-46F6-89B4-FE54E40029FC}"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0E6F60-2CE4-4DB6-9FAE-D26465E5BCEA}"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DF75E3-2A8F-40B5-8F42-76A2D2CB05C8}"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D95FF-0EA2-4E31-946B-F515A06A1754}"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274638" y="98425"/>
            <a:ext cx="8593137" cy="5997575"/>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3" name="Rectangle 10"/>
          <p:cNvSpPr>
            <a:spLocks noGrp="1" noChangeArrowheads="1"/>
          </p:cNvSpPr>
          <p:nvPr>
            <p:ph type="dt" sz="half" idx="10"/>
          </p:nvPr>
        </p:nvSpPr>
        <p:spPr/>
        <p:txBody>
          <a:bodyPr/>
          <a:lstStyle>
            <a:lvl1pPr>
              <a:defRPr/>
            </a:lvl1pPr>
          </a:lstStyle>
          <a:p>
            <a:pPr>
              <a:defRPr/>
            </a:pPr>
            <a:endParaRPr lang="en-GB"/>
          </a:p>
        </p:txBody>
      </p:sp>
      <p:sp>
        <p:nvSpPr>
          <p:cNvPr id="4" name="Rectangle 11"/>
          <p:cNvSpPr>
            <a:spLocks noGrp="1" noChangeArrowheads="1"/>
          </p:cNvSpPr>
          <p:nvPr>
            <p:ph type="ftr" sz="quarter" idx="11"/>
          </p:nvPr>
        </p:nvSpPr>
        <p:spPr/>
        <p:txBody>
          <a:bodyPr/>
          <a:lstStyle>
            <a:lvl1pPr>
              <a:defRPr/>
            </a:lvl1pPr>
          </a:lstStyle>
          <a:p>
            <a:pPr>
              <a:defRPr/>
            </a:pPr>
            <a:endParaRPr lang="en-GB"/>
          </a:p>
        </p:txBody>
      </p:sp>
      <p:sp>
        <p:nvSpPr>
          <p:cNvPr id="5" name="Rectangle 12"/>
          <p:cNvSpPr>
            <a:spLocks noGrp="1" noChangeArrowheads="1"/>
          </p:cNvSpPr>
          <p:nvPr>
            <p:ph type="sldNum" sz="quarter" idx="12"/>
          </p:nvPr>
        </p:nvSpPr>
        <p:spPr/>
        <p:txBody>
          <a:bodyPr/>
          <a:lstStyle>
            <a:lvl1pPr>
              <a:defRPr/>
            </a:lvl1pPr>
          </a:lstStyle>
          <a:p>
            <a:pPr>
              <a:defRPr/>
            </a:pPr>
            <a:fld id="{1FAB85AB-0B68-4FD4-AFEF-1E435005D5B0}" type="slidenum">
              <a:rPr lang="en-GB"/>
              <a:pPr>
                <a:defRPr/>
              </a:pPr>
              <a:t>‹#›</a:t>
            </a:fld>
            <a:endParaRPr lang="en-GB"/>
          </a:p>
        </p:txBody>
      </p:sp>
    </p:spTree>
    <p:extLst>
      <p:ext uri="{BB962C8B-B14F-4D97-AF65-F5344CB8AC3E}">
        <p14:creationId xmlns:p14="http://schemas.microsoft.com/office/powerpoint/2010/main" val="282269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33CBED-9CB2-4270-8581-0BB2B8B8BB57}"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CBED-9CB2-4270-8581-0BB2B8B8BB57}"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n-AU">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n-AU">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48945E72-9C7C-4330-81F5-142F68CCF6C6}" type="slidenum">
              <a:rPr lang="en-AU">
                <a:solidFill>
                  <a:srgbClr val="000000"/>
                </a:solidFill>
                <a:cs typeface="Arial" charset="0"/>
              </a:rPr>
              <a:pPr fontAlgn="base">
                <a:spcBef>
                  <a:spcPct val="0"/>
                </a:spcBef>
                <a:spcAft>
                  <a:spcPct val="0"/>
                </a:spcAft>
                <a:defRPr/>
              </a:pPr>
              <a:t>‹#›</a:t>
            </a:fld>
            <a:endParaRPr lang="en-AU">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3.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r40/naml/ENSOArchivesCorals.as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 name="Text Box 122"/>
          <p:cNvSpPr txBox="1">
            <a:spLocks noChangeArrowheads="1"/>
          </p:cNvSpPr>
          <p:nvPr/>
        </p:nvSpPr>
        <p:spPr bwMode="auto">
          <a:xfrm>
            <a:off x="0" y="3213100"/>
            <a:ext cx="9144000" cy="641350"/>
          </a:xfrm>
          <a:prstGeom prst="rect">
            <a:avLst/>
          </a:prstGeom>
          <a:noFill/>
          <a:ln>
            <a:noFill/>
          </a:ln>
          <a:effectLst/>
          <a:extLst/>
        </p:spPr>
        <p:txBody>
          <a:bodyPr>
            <a:spAutoFit/>
          </a:bodyPr>
          <a:lstStyle/>
          <a:p>
            <a:pPr fontAlgn="base">
              <a:spcBef>
                <a:spcPct val="50000"/>
              </a:spcBef>
              <a:spcAft>
                <a:spcPct val="0"/>
              </a:spcAft>
              <a:defRPr/>
            </a:pPr>
            <a:endParaRPr lang="en-GB" sz="3600">
              <a:solidFill>
                <a:srgbClr val="000000"/>
              </a:solidFill>
              <a:effectLst>
                <a:outerShdw blurRad="38100" dist="38100" dir="2700000" algn="tl">
                  <a:srgbClr val="C0C0C0"/>
                </a:outerShdw>
              </a:effectLst>
              <a:cs typeface="Arial" charset="0"/>
            </a:endParaRPr>
          </a:p>
        </p:txBody>
      </p:sp>
      <p:pic>
        <p:nvPicPr>
          <p:cNvPr id="2051" name="Picture 124" descr="Transp-logo-white"/>
          <p:cNvPicPr>
            <a:picLocks noChangeAspect="1" noChangeArrowheads="1"/>
          </p:cNvPicPr>
          <p:nvPr/>
        </p:nvPicPr>
        <p:blipFill>
          <a:blip r:embed="rId3" cstate="print"/>
          <a:srcRect/>
          <a:stretch>
            <a:fillRect/>
          </a:stretch>
        </p:blipFill>
        <p:spPr bwMode="auto">
          <a:xfrm>
            <a:off x="179512" y="260648"/>
            <a:ext cx="3240000" cy="1079301"/>
          </a:xfrm>
          <a:prstGeom prst="rect">
            <a:avLst/>
          </a:prstGeom>
          <a:noFill/>
          <a:ln w="9525">
            <a:noFill/>
            <a:miter lim="800000"/>
            <a:headEnd/>
            <a:tailEnd/>
          </a:ln>
        </p:spPr>
      </p:pic>
      <p:sp>
        <p:nvSpPr>
          <p:cNvPr id="2052" name="Text Box 125"/>
          <p:cNvSpPr txBox="1">
            <a:spLocks noChangeArrowheads="1"/>
          </p:cNvSpPr>
          <p:nvPr/>
        </p:nvSpPr>
        <p:spPr bwMode="auto">
          <a:xfrm>
            <a:off x="107504" y="1556792"/>
            <a:ext cx="3419872" cy="369332"/>
          </a:xfrm>
          <a:prstGeom prst="rect">
            <a:avLst/>
          </a:prstGeom>
          <a:noFill/>
          <a:ln w="9525">
            <a:noFill/>
            <a:miter lim="800000"/>
            <a:headEnd/>
            <a:tailEnd/>
          </a:ln>
        </p:spPr>
        <p:txBody>
          <a:bodyPr wrap="square">
            <a:spAutoFit/>
          </a:bodyPr>
          <a:lstStyle/>
          <a:p>
            <a:pPr fontAlgn="base">
              <a:spcBef>
                <a:spcPct val="0"/>
              </a:spcBef>
              <a:spcAft>
                <a:spcPct val="0"/>
              </a:spcAft>
            </a:pPr>
            <a:r>
              <a:rPr lang="en-GB" b="1" i="1" smtClean="0">
                <a:solidFill>
                  <a:srgbClr val="FFFFFF"/>
                </a:solidFill>
                <a:cs typeface="Times New Roman" pitchFamily="18" charset="0"/>
              </a:rPr>
              <a:t>Science for Sustainable Oceans</a:t>
            </a:r>
            <a:endParaRPr lang="en-GB" b="1" i="1" smtClean="0">
              <a:solidFill>
                <a:srgbClr val="FFFFFF"/>
              </a:solidFill>
              <a:cs typeface="Times New Roman" pitchFamily="18" charset="0"/>
            </a:endParaRPr>
          </a:p>
        </p:txBody>
      </p:sp>
      <p:sp>
        <p:nvSpPr>
          <p:cNvPr id="5" name="4 CuadroTexto"/>
          <p:cNvSpPr txBox="1"/>
          <p:nvPr/>
        </p:nvSpPr>
        <p:spPr>
          <a:xfrm>
            <a:off x="467544" y="2420888"/>
            <a:ext cx="8208912" cy="2246769"/>
          </a:xfrm>
          <a:prstGeom prst="rect">
            <a:avLst/>
          </a:prstGeom>
          <a:noFill/>
        </p:spPr>
        <p:txBody>
          <a:bodyPr wrap="square" rtlCol="0">
            <a:spAutoFit/>
          </a:bodyPr>
          <a:lstStyle/>
          <a:p>
            <a:pPr algn="ctr"/>
            <a:r>
              <a:rPr lang="en-GB" sz="2800" smtClean="0">
                <a:solidFill>
                  <a:schemeClr val="bg1"/>
                </a:solidFill>
              </a:rPr>
              <a:t>Working Group 39</a:t>
            </a:r>
          </a:p>
          <a:p>
            <a:pPr algn="ctr"/>
            <a:endParaRPr lang="en-GB" sz="2800" smtClean="0">
              <a:solidFill>
                <a:schemeClr val="bg1"/>
              </a:solidFill>
            </a:endParaRPr>
          </a:p>
          <a:p>
            <a:pPr algn="ctr"/>
            <a:r>
              <a:rPr lang="en-GB" sz="2800" b="1" smtClean="0">
                <a:solidFill>
                  <a:schemeClr val="bg1"/>
                </a:solidFill>
              </a:rPr>
              <a:t>Global trends in pollution of coastal ecosystems</a:t>
            </a:r>
          </a:p>
          <a:p>
            <a:pPr algn="ctr"/>
            <a:endParaRPr lang="en-GB" sz="2800" b="1" smtClean="0">
              <a:solidFill>
                <a:schemeClr val="bg1"/>
              </a:solidFill>
            </a:endParaRPr>
          </a:p>
          <a:p>
            <a:pPr algn="ctr"/>
            <a:endParaRPr lang="en-GB" sz="2800" b="1" smtClean="0">
              <a:solidFill>
                <a:schemeClr val="bg1"/>
              </a:solidFill>
            </a:endParaRPr>
          </a:p>
        </p:txBody>
      </p:sp>
      <p:sp>
        <p:nvSpPr>
          <p:cNvPr id="6" name="5 CuadroTexto"/>
          <p:cNvSpPr txBox="1"/>
          <p:nvPr/>
        </p:nvSpPr>
        <p:spPr>
          <a:xfrm>
            <a:off x="3779912" y="6309320"/>
            <a:ext cx="5195525" cy="369332"/>
          </a:xfrm>
          <a:prstGeom prst="rect">
            <a:avLst/>
          </a:prstGeom>
          <a:noFill/>
        </p:spPr>
        <p:txBody>
          <a:bodyPr wrap="none" rtlCol="0">
            <a:spAutoFit/>
          </a:bodyPr>
          <a:lstStyle/>
          <a:p>
            <a:r>
              <a:rPr lang="en-GB" smtClean="0">
                <a:solidFill>
                  <a:schemeClr val="bg1"/>
                </a:solidFill>
              </a:rPr>
              <a:t>39</a:t>
            </a:r>
            <a:r>
              <a:rPr lang="en-GB" baseline="30000" smtClean="0">
                <a:solidFill>
                  <a:schemeClr val="bg1"/>
                </a:solidFill>
              </a:rPr>
              <a:t>th</a:t>
            </a:r>
            <a:r>
              <a:rPr lang="en-GB" smtClean="0">
                <a:solidFill>
                  <a:schemeClr val="bg1"/>
                </a:solidFill>
              </a:rPr>
              <a:t> GESAMP meeting, New York, 15-20 April, 2012</a:t>
            </a:r>
            <a:endParaRPr lang="en-GB">
              <a:solidFill>
                <a:schemeClr val="bg1"/>
              </a:solidFill>
            </a:endParaRPr>
          </a:p>
        </p:txBody>
      </p:sp>
      <p:sp>
        <p:nvSpPr>
          <p:cNvPr id="8" name="7 CuadroTexto"/>
          <p:cNvSpPr txBox="1"/>
          <p:nvPr/>
        </p:nvSpPr>
        <p:spPr>
          <a:xfrm>
            <a:off x="827584" y="4388911"/>
            <a:ext cx="7848872" cy="1200329"/>
          </a:xfrm>
          <a:prstGeom prst="rect">
            <a:avLst/>
          </a:prstGeom>
          <a:noFill/>
        </p:spPr>
        <p:txBody>
          <a:bodyPr wrap="square" numCol="2" rtlCol="0">
            <a:spAutoFit/>
          </a:bodyPr>
          <a:lstStyle/>
          <a:p>
            <a:r>
              <a:rPr lang="en-GB" b="1" u="sng" smtClean="0">
                <a:solidFill>
                  <a:schemeClr val="bg1"/>
                </a:solidFill>
              </a:rPr>
              <a:t>Leading Agency: IAEA</a:t>
            </a:r>
          </a:p>
          <a:p>
            <a:r>
              <a:rPr lang="en-GB" smtClean="0">
                <a:solidFill>
                  <a:schemeClr val="bg1"/>
                </a:solidFill>
              </a:rPr>
              <a:t>Mr. Hartmut Nies</a:t>
            </a:r>
          </a:p>
          <a:p>
            <a:r>
              <a:rPr lang="en-GB" smtClean="0">
                <a:solidFill>
                  <a:schemeClr val="bg1"/>
                </a:solidFill>
              </a:rPr>
              <a:t>IAEA Marine Environment Laboratories</a:t>
            </a:r>
          </a:p>
          <a:p>
            <a:endParaRPr lang="en-GB" smtClean="0">
              <a:solidFill>
                <a:schemeClr val="bg1"/>
              </a:solidFill>
            </a:endParaRPr>
          </a:p>
          <a:p>
            <a:pPr indent="261938"/>
            <a:r>
              <a:rPr lang="en-GB" b="1" u="sng" smtClean="0">
                <a:solidFill>
                  <a:schemeClr val="bg1"/>
                </a:solidFill>
              </a:rPr>
              <a:t>Co-sponsoring Agency: UNIDO</a:t>
            </a:r>
          </a:p>
          <a:p>
            <a:pPr indent="261938"/>
            <a:r>
              <a:rPr lang="en-GB" smtClean="0">
                <a:solidFill>
                  <a:schemeClr val="bg1"/>
                </a:solidFill>
              </a:rPr>
              <a:t>Mr. Ludovic A. BERNAUDAT</a:t>
            </a:r>
            <a:endParaRPr lang="en-GB" sz="1600" smtClean="0">
              <a:solidFill>
                <a:schemeClr val="bg1"/>
              </a:solidFill>
            </a:endParaRPr>
          </a:p>
          <a:p>
            <a:pPr indent="261938"/>
            <a:r>
              <a:rPr lang="en-GB" sz="1600" smtClean="0">
                <a:solidFill>
                  <a:schemeClr val="bg1"/>
                </a:solidFill>
              </a:rPr>
              <a:t>Environmental Management Branch</a:t>
            </a:r>
            <a:endParaRPr lang="en-GB" sz="16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spect="1" noChangeArrowheads="1"/>
          </p:cNvSpPr>
          <p:nvPr/>
        </p:nvSpPr>
        <p:spPr bwMode="auto">
          <a:xfrm>
            <a:off x="1259632" y="333375"/>
            <a:ext cx="6465887" cy="507831"/>
          </a:xfrm>
          <a:prstGeom prst="rect">
            <a:avLst/>
          </a:prstGeom>
          <a:solidFill>
            <a:srgbClr val="969696">
              <a:alpha val="70000"/>
            </a:srgbClr>
          </a:solidFill>
          <a:ln w="9525">
            <a:noFill/>
            <a:miter lim="800000"/>
            <a:headEnd/>
            <a:tailEnd/>
          </a:ln>
          <a:effectLst/>
        </p:spPr>
        <p:txBody>
          <a:bodyPr wrap="square">
            <a:spAutoFit/>
          </a:bodyPr>
          <a:lstStyle/>
          <a:p>
            <a:pPr algn="ctr">
              <a:defRPr/>
            </a:pPr>
            <a:r>
              <a:rPr lang="en-GB" sz="2700" b="1">
                <a:solidFill>
                  <a:schemeClr val="bg1"/>
                </a:solidFill>
                <a:effectLst>
                  <a:outerShdw blurRad="38100" dist="38100" dir="2700000" algn="tl">
                    <a:srgbClr val="000000"/>
                  </a:outerShdw>
                </a:effectLst>
                <a:latin typeface="Tahoma" pitchFamily="34" charset="0"/>
              </a:rPr>
              <a:t>Flux of </a:t>
            </a:r>
            <a:r>
              <a:rPr lang="en-GB" sz="2700" b="1" smtClean="0">
                <a:solidFill>
                  <a:schemeClr val="bg1"/>
                </a:solidFill>
                <a:effectLst>
                  <a:outerShdw blurRad="38100" dist="38100" dir="2700000" algn="tl">
                    <a:srgbClr val="000000"/>
                  </a:outerShdw>
                </a:effectLst>
                <a:latin typeface="Tahoma" pitchFamily="34" charset="0"/>
              </a:rPr>
              <a:t>metals in Havana Bay, Cuba</a:t>
            </a:r>
            <a:endParaRPr lang="en-GB" sz="2700" b="1">
              <a:solidFill>
                <a:schemeClr val="bg1"/>
              </a:solidFill>
              <a:effectLst>
                <a:outerShdw blurRad="38100" dist="38100" dir="2700000" algn="tl">
                  <a:srgbClr val="000000"/>
                </a:outerShdw>
              </a:effectLst>
              <a:latin typeface="Tahoma" pitchFamily="34" charset="0"/>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79470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ChangeArrowheads="1"/>
          </p:cNvSpPr>
          <p:nvPr/>
        </p:nvSpPr>
        <p:spPr bwMode="auto">
          <a:xfrm>
            <a:off x="0" y="30109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4821" name="Line 7"/>
          <p:cNvSpPr>
            <a:spLocks noChangeShapeType="1"/>
          </p:cNvSpPr>
          <p:nvPr/>
        </p:nvSpPr>
        <p:spPr bwMode="auto">
          <a:xfrm flipH="1">
            <a:off x="1258888" y="5084763"/>
            <a:ext cx="6913562"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4822" name="Connector de fletxa recta 9"/>
          <p:cNvCxnSpPr>
            <a:cxnSpLocks noChangeShapeType="1"/>
          </p:cNvCxnSpPr>
          <p:nvPr/>
        </p:nvCxnSpPr>
        <p:spPr bwMode="auto">
          <a:xfrm>
            <a:off x="7451725" y="2205038"/>
            <a:ext cx="504825" cy="1871662"/>
          </a:xfrm>
          <a:prstGeom prst="straightConnector1">
            <a:avLst/>
          </a:prstGeom>
          <a:noFill/>
          <a:ln w="76200" algn="ctr">
            <a:solidFill>
              <a:srgbClr val="92D050"/>
            </a:solidFill>
            <a:round/>
            <a:headEnd/>
            <a:tailEnd type="arrow" w="med" len="med"/>
          </a:ln>
        </p:spPr>
      </p:cxnSp>
      <p:cxnSp>
        <p:nvCxnSpPr>
          <p:cNvPr id="9" name="Connector de fletxa recta 9"/>
          <p:cNvCxnSpPr>
            <a:cxnSpLocks noChangeShapeType="1"/>
          </p:cNvCxnSpPr>
          <p:nvPr/>
        </p:nvCxnSpPr>
        <p:spPr bwMode="auto">
          <a:xfrm flipV="1">
            <a:off x="2627784" y="2060848"/>
            <a:ext cx="4550891" cy="2808312"/>
          </a:xfrm>
          <a:prstGeom prst="straightConnector1">
            <a:avLst/>
          </a:prstGeom>
          <a:noFill/>
          <a:ln w="76200" algn="ctr">
            <a:solidFill>
              <a:srgbClr val="92D050"/>
            </a:solidFill>
            <a:round/>
            <a:headEnd/>
            <a:tailEnd type="arrow" w="med" len="med"/>
          </a:ln>
        </p:spPr>
      </p:cxnSp>
      <p:sp>
        <p:nvSpPr>
          <p:cNvPr id="8" name="7 CuadroTexto"/>
          <p:cNvSpPr txBox="1"/>
          <p:nvPr/>
        </p:nvSpPr>
        <p:spPr>
          <a:xfrm>
            <a:off x="2059877" y="6165304"/>
            <a:ext cx="5104411" cy="400110"/>
          </a:xfrm>
          <a:prstGeom prst="rect">
            <a:avLst/>
          </a:prstGeom>
          <a:noFill/>
        </p:spPr>
        <p:txBody>
          <a:bodyPr wrap="none" rtlCol="0">
            <a:spAutoFit/>
          </a:bodyPr>
          <a:lstStyle/>
          <a:p>
            <a:r>
              <a:rPr lang="en-GB" sz="2000" smtClean="0">
                <a:solidFill>
                  <a:schemeClr val="bg1"/>
                </a:solidFill>
              </a:rPr>
              <a:t>Díaz-Asencio et al., Hazardous Materials, 2011</a:t>
            </a:r>
            <a:endParaRPr lang="en-GB" sz="200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10</a:t>
            </a:fld>
            <a:endParaRPr lang="en-GB" b="1">
              <a:solidFill>
                <a:schemeClr val="bg1"/>
              </a:solidFill>
            </a:endParaRPr>
          </a:p>
        </p:txBody>
      </p:sp>
    </p:spTree>
    <p:extLst>
      <p:ext uri="{BB962C8B-B14F-4D97-AF65-F5344CB8AC3E}">
        <p14:creationId xmlns:p14="http://schemas.microsoft.com/office/powerpoint/2010/main" val="13843203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73"/>
          <a:stretch/>
        </p:blipFill>
        <p:spPr bwMode="auto">
          <a:xfrm>
            <a:off x="4580474" y="189360"/>
            <a:ext cx="4541046"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829"/>
          <a:stretch/>
        </p:blipFill>
        <p:spPr bwMode="auto">
          <a:xfrm>
            <a:off x="35496" y="183679"/>
            <a:ext cx="4531962"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685" y="1268760"/>
            <a:ext cx="20859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a:xfrm>
            <a:off x="7164288" y="6381328"/>
            <a:ext cx="1905000" cy="457200"/>
          </a:xfrm>
        </p:spPr>
        <p:txBody>
          <a:bodyPr/>
          <a:lstStyle/>
          <a:p>
            <a:pPr>
              <a:defRPr/>
            </a:pPr>
            <a:fld id="{9AF71C7B-3BFF-481E-B013-847C021805C6}" type="slidenum">
              <a:rPr lang="en-AU" b="1" smtClean="0">
                <a:solidFill>
                  <a:schemeClr val="bg1"/>
                </a:solidFill>
              </a:rPr>
              <a:pPr>
                <a:defRPr/>
              </a:pPr>
              <a:t>11</a:t>
            </a:fld>
            <a:endParaRPr lang="en-AU" b="1" dirty="0">
              <a:solidFill>
                <a:schemeClr val="bg1"/>
              </a:solidFill>
            </a:endParaRPr>
          </a:p>
        </p:txBody>
      </p:sp>
    </p:spTree>
    <p:extLst>
      <p:ext uri="{BB962C8B-B14F-4D97-AF65-F5344CB8AC3E}">
        <p14:creationId xmlns:p14="http://schemas.microsoft.com/office/powerpoint/2010/main" val="369878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066" y="5044231"/>
            <a:ext cx="34861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79712" y="4087312"/>
            <a:ext cx="5668539" cy="584775"/>
          </a:xfrm>
          <a:prstGeom prst="rect">
            <a:avLst/>
          </a:prstGeom>
          <a:noFill/>
        </p:spPr>
        <p:txBody>
          <a:bodyPr wrap="none" rtlCol="0">
            <a:spAutoFit/>
          </a:bodyPr>
          <a:lstStyle/>
          <a:p>
            <a:r>
              <a:rPr lang="es-MX" sz="3200" dirty="0" err="1" smtClean="0">
                <a:solidFill>
                  <a:schemeClr val="bg1"/>
                </a:solidFill>
              </a:rPr>
              <a:t>From</a:t>
            </a:r>
            <a:r>
              <a:rPr lang="es-MX" sz="3200" dirty="0" smtClean="0">
                <a:solidFill>
                  <a:schemeClr val="bg1"/>
                </a:solidFill>
              </a:rPr>
              <a:t> </a:t>
            </a:r>
            <a:r>
              <a:rPr lang="es-MX" sz="3200" dirty="0" err="1" smtClean="0">
                <a:solidFill>
                  <a:schemeClr val="bg1"/>
                </a:solidFill>
              </a:rPr>
              <a:t>Krishnaswamy</a:t>
            </a:r>
            <a:r>
              <a:rPr lang="es-MX" sz="3200" dirty="0" smtClean="0">
                <a:solidFill>
                  <a:schemeClr val="bg1"/>
                </a:solidFill>
              </a:rPr>
              <a:t> et al ., 1971</a:t>
            </a:r>
            <a:endParaRPr lang="es-MX" sz="3200"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9AF71C7B-3BFF-481E-B013-847C021805C6}" type="slidenum">
              <a:rPr lang="en-AU" b="1" smtClean="0">
                <a:solidFill>
                  <a:schemeClr val="bg1"/>
                </a:solidFill>
              </a:rPr>
              <a:pPr>
                <a:defRPr/>
              </a:pPr>
              <a:t>12</a:t>
            </a:fld>
            <a:endParaRPr lang="en-AU" b="1" dirty="0">
              <a:solidFill>
                <a:schemeClr val="bg1"/>
              </a:solidFill>
            </a:endParaRPr>
          </a:p>
        </p:txBody>
      </p:sp>
      <p:grpSp>
        <p:nvGrpSpPr>
          <p:cNvPr id="5" name="4 Grupo"/>
          <p:cNvGrpSpPr/>
          <p:nvPr/>
        </p:nvGrpSpPr>
        <p:grpSpPr>
          <a:xfrm>
            <a:off x="107504" y="188657"/>
            <a:ext cx="8928000" cy="3286620"/>
            <a:chOff x="107504" y="188657"/>
            <a:chExt cx="8928000" cy="3286620"/>
          </a:xfrm>
        </p:grpSpPr>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57"/>
              <a:ext cx="8928000" cy="328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18205" y="1831967"/>
              <a:ext cx="6306598" cy="369332"/>
            </a:xfrm>
            <a:prstGeom prst="rect">
              <a:avLst/>
            </a:prstGeom>
            <a:noFill/>
          </p:spPr>
          <p:txBody>
            <a:bodyPr wrap="none" rtlCol="0">
              <a:spAutoFit/>
            </a:bodyPr>
            <a:lstStyle/>
            <a:p>
              <a:r>
                <a:rPr lang="en-US" dirty="0"/>
                <a:t>Special Issue “Environmental Records of Anthropogenic Impacts"</a:t>
              </a:r>
              <a:endParaRPr lang="es-MX" dirty="0"/>
            </a:p>
          </p:txBody>
        </p:sp>
      </p:grpSp>
    </p:spTree>
    <p:extLst>
      <p:ext uri="{BB962C8B-B14F-4D97-AF65-F5344CB8AC3E}">
        <p14:creationId xmlns:p14="http://schemas.microsoft.com/office/powerpoint/2010/main" val="206046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 name="Text Box 122"/>
          <p:cNvSpPr txBox="1">
            <a:spLocks noChangeArrowheads="1"/>
          </p:cNvSpPr>
          <p:nvPr/>
        </p:nvSpPr>
        <p:spPr bwMode="auto">
          <a:xfrm>
            <a:off x="0" y="3213100"/>
            <a:ext cx="9144000" cy="641350"/>
          </a:xfrm>
          <a:prstGeom prst="rect">
            <a:avLst/>
          </a:prstGeom>
          <a:noFill/>
          <a:ln>
            <a:noFill/>
          </a:ln>
          <a:effectLst/>
          <a:extLst/>
        </p:spPr>
        <p:txBody>
          <a:bodyPr>
            <a:spAutoFit/>
          </a:bodyPr>
          <a:lstStyle/>
          <a:p>
            <a:pPr fontAlgn="base">
              <a:spcBef>
                <a:spcPct val="50000"/>
              </a:spcBef>
              <a:spcAft>
                <a:spcPct val="0"/>
              </a:spcAft>
              <a:defRPr/>
            </a:pPr>
            <a:endParaRPr lang="en-GB" sz="3600">
              <a:solidFill>
                <a:srgbClr val="000000"/>
              </a:solidFill>
              <a:effectLst>
                <a:outerShdw blurRad="38100" dist="38100" dir="2700000" algn="tl">
                  <a:srgbClr val="C0C0C0"/>
                </a:outerShdw>
              </a:effectLst>
              <a:cs typeface="Arial" charset="0"/>
            </a:endParaRPr>
          </a:p>
        </p:txBody>
      </p:sp>
      <p:sp>
        <p:nvSpPr>
          <p:cNvPr id="5" name="4 CuadroTexto"/>
          <p:cNvSpPr txBox="1"/>
          <p:nvPr/>
        </p:nvSpPr>
        <p:spPr>
          <a:xfrm>
            <a:off x="467544" y="2420888"/>
            <a:ext cx="8208912" cy="2246769"/>
          </a:xfrm>
          <a:prstGeom prst="rect">
            <a:avLst/>
          </a:prstGeom>
          <a:noFill/>
        </p:spPr>
        <p:txBody>
          <a:bodyPr wrap="square" rtlCol="0">
            <a:spAutoFit/>
          </a:bodyPr>
          <a:lstStyle/>
          <a:p>
            <a:pPr algn="ctr"/>
            <a:r>
              <a:rPr lang="es-MX" sz="2800" dirty="0" err="1" smtClean="0">
                <a:solidFill>
                  <a:schemeClr val="bg1"/>
                </a:solidFill>
              </a:rPr>
              <a:t>Working</a:t>
            </a:r>
            <a:r>
              <a:rPr lang="es-MX" sz="2800" dirty="0" smtClean="0">
                <a:solidFill>
                  <a:schemeClr val="bg1"/>
                </a:solidFill>
              </a:rPr>
              <a:t> </a:t>
            </a:r>
            <a:r>
              <a:rPr lang="es-MX" sz="2800" dirty="0" err="1" smtClean="0">
                <a:solidFill>
                  <a:schemeClr val="bg1"/>
                </a:solidFill>
              </a:rPr>
              <a:t>Group</a:t>
            </a:r>
            <a:r>
              <a:rPr lang="es-MX" sz="2800" dirty="0" smtClean="0">
                <a:solidFill>
                  <a:schemeClr val="bg1"/>
                </a:solidFill>
              </a:rPr>
              <a:t> 39</a:t>
            </a:r>
          </a:p>
          <a:p>
            <a:pPr algn="ctr"/>
            <a:endParaRPr lang="es-MX" sz="2800" dirty="0" smtClean="0">
              <a:solidFill>
                <a:schemeClr val="bg1"/>
              </a:solidFill>
            </a:endParaRPr>
          </a:p>
          <a:p>
            <a:pPr algn="ctr"/>
            <a:r>
              <a:rPr lang="en-US" sz="2800" b="1" dirty="0" smtClean="0">
                <a:solidFill>
                  <a:schemeClr val="bg1"/>
                </a:solidFill>
              </a:rPr>
              <a:t>Global trends in pollution of coastal ecosystems</a:t>
            </a:r>
          </a:p>
          <a:p>
            <a:pPr algn="ctr"/>
            <a:endParaRPr lang="en-US" sz="2800" b="1" dirty="0">
              <a:solidFill>
                <a:schemeClr val="bg1"/>
              </a:solidFill>
            </a:endParaRPr>
          </a:p>
          <a:p>
            <a:pPr algn="ctr"/>
            <a:endParaRPr lang="en-US" sz="2800" b="1" dirty="0" smtClean="0">
              <a:solidFill>
                <a:schemeClr val="bg1"/>
              </a:solidFill>
            </a:endParaRPr>
          </a:p>
        </p:txBody>
      </p:sp>
      <p:sp>
        <p:nvSpPr>
          <p:cNvPr id="6" name="5 CuadroTexto"/>
          <p:cNvSpPr txBox="1"/>
          <p:nvPr/>
        </p:nvSpPr>
        <p:spPr>
          <a:xfrm>
            <a:off x="3779912" y="6309320"/>
            <a:ext cx="5195525" cy="369332"/>
          </a:xfrm>
          <a:prstGeom prst="rect">
            <a:avLst/>
          </a:prstGeom>
          <a:noFill/>
        </p:spPr>
        <p:txBody>
          <a:bodyPr wrap="none" rtlCol="0">
            <a:spAutoFit/>
          </a:bodyPr>
          <a:lstStyle/>
          <a:p>
            <a:r>
              <a:rPr lang="es-MX" dirty="0" smtClean="0">
                <a:solidFill>
                  <a:schemeClr val="bg1"/>
                </a:solidFill>
              </a:rPr>
              <a:t>39</a:t>
            </a:r>
            <a:r>
              <a:rPr lang="es-MX" baseline="30000" dirty="0" smtClean="0">
                <a:solidFill>
                  <a:schemeClr val="bg1"/>
                </a:solidFill>
              </a:rPr>
              <a:t>th</a:t>
            </a:r>
            <a:r>
              <a:rPr lang="es-MX" dirty="0" smtClean="0">
                <a:solidFill>
                  <a:schemeClr val="bg1"/>
                </a:solidFill>
              </a:rPr>
              <a:t> GESAMP </a:t>
            </a:r>
            <a:r>
              <a:rPr lang="es-MX" dirty="0" err="1" smtClean="0">
                <a:solidFill>
                  <a:schemeClr val="bg1"/>
                </a:solidFill>
              </a:rPr>
              <a:t>meeting</a:t>
            </a:r>
            <a:r>
              <a:rPr lang="es-MX" dirty="0" smtClean="0">
                <a:solidFill>
                  <a:schemeClr val="bg1"/>
                </a:solidFill>
              </a:rPr>
              <a:t>, New York, 15-20 </a:t>
            </a:r>
            <a:r>
              <a:rPr lang="es-MX" dirty="0" err="1" smtClean="0">
                <a:solidFill>
                  <a:schemeClr val="bg1"/>
                </a:solidFill>
              </a:rPr>
              <a:t>April</a:t>
            </a:r>
            <a:r>
              <a:rPr lang="es-MX" dirty="0" smtClean="0">
                <a:solidFill>
                  <a:schemeClr val="bg1"/>
                </a:solidFill>
              </a:rPr>
              <a:t>, 2012</a:t>
            </a:r>
            <a:endParaRPr lang="es-MX"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536E541C-F11C-4C47-B028-18404EB850B4}" type="slidenum">
              <a:rPr lang="en-AU" smtClean="0">
                <a:solidFill>
                  <a:srgbClr val="000000"/>
                </a:solidFill>
              </a:rPr>
              <a:pPr>
                <a:defRPr/>
              </a:pPr>
              <a:t>13</a:t>
            </a:fld>
            <a:endParaRPr lang="en-AU">
              <a:solidFill>
                <a:srgbClr val="000000"/>
              </a:solidFill>
            </a:endParaRPr>
          </a:p>
        </p:txBody>
      </p:sp>
      <p:sp>
        <p:nvSpPr>
          <p:cNvPr id="8" name="7 CuadroTexto"/>
          <p:cNvSpPr txBox="1"/>
          <p:nvPr/>
        </p:nvSpPr>
        <p:spPr>
          <a:xfrm>
            <a:off x="827584" y="4388911"/>
            <a:ext cx="7848872" cy="1200329"/>
          </a:xfrm>
          <a:prstGeom prst="rect">
            <a:avLst/>
          </a:prstGeom>
          <a:noFill/>
        </p:spPr>
        <p:txBody>
          <a:bodyPr wrap="square" numCol="2" rtlCol="0">
            <a:spAutoFit/>
          </a:bodyPr>
          <a:lstStyle/>
          <a:p>
            <a:r>
              <a:rPr lang="en-US" b="1" u="sng" dirty="0">
                <a:solidFill>
                  <a:schemeClr val="bg1"/>
                </a:solidFill>
              </a:rPr>
              <a:t>Leading Agency: </a:t>
            </a:r>
            <a:r>
              <a:rPr lang="en-US" b="1" u="sng" dirty="0" smtClean="0">
                <a:solidFill>
                  <a:schemeClr val="bg1"/>
                </a:solidFill>
              </a:rPr>
              <a:t>IAEA</a:t>
            </a:r>
          </a:p>
          <a:p>
            <a:r>
              <a:rPr lang="en-US" dirty="0" smtClean="0">
                <a:solidFill>
                  <a:schemeClr val="bg1"/>
                </a:solidFill>
              </a:rPr>
              <a:t>Mr</a:t>
            </a:r>
            <a:r>
              <a:rPr lang="en-US" dirty="0">
                <a:solidFill>
                  <a:schemeClr val="bg1"/>
                </a:solidFill>
              </a:rPr>
              <a:t>. Jae R. OH</a:t>
            </a:r>
            <a:endParaRPr lang="es-MX" dirty="0">
              <a:solidFill>
                <a:schemeClr val="bg1"/>
              </a:solidFill>
            </a:endParaRPr>
          </a:p>
          <a:p>
            <a:r>
              <a:rPr lang="en-US" dirty="0">
                <a:solidFill>
                  <a:schemeClr val="bg1"/>
                </a:solidFill>
              </a:rPr>
              <a:t>IAEA Marine Environment </a:t>
            </a:r>
            <a:r>
              <a:rPr lang="en-US" dirty="0" smtClean="0">
                <a:solidFill>
                  <a:schemeClr val="bg1"/>
                </a:solidFill>
              </a:rPr>
              <a:t>Laboratories</a:t>
            </a:r>
            <a:endParaRPr lang="es-MX" dirty="0" smtClean="0">
              <a:solidFill>
                <a:schemeClr val="bg1"/>
              </a:solidFill>
            </a:endParaRPr>
          </a:p>
          <a:p>
            <a:endParaRPr lang="es-MX" dirty="0" smtClean="0">
              <a:solidFill>
                <a:schemeClr val="bg1"/>
              </a:solidFill>
            </a:endParaRPr>
          </a:p>
          <a:p>
            <a:pPr indent="261938"/>
            <a:r>
              <a:rPr lang="en-US" b="1" u="sng" dirty="0" smtClean="0">
                <a:solidFill>
                  <a:schemeClr val="bg1"/>
                </a:solidFill>
              </a:rPr>
              <a:t>Co-sponsoring </a:t>
            </a:r>
            <a:r>
              <a:rPr lang="en-US" b="1" u="sng" dirty="0">
                <a:solidFill>
                  <a:schemeClr val="bg1"/>
                </a:solidFill>
              </a:rPr>
              <a:t>Agency: </a:t>
            </a:r>
            <a:r>
              <a:rPr lang="en-US" b="1" u="sng" dirty="0" smtClean="0">
                <a:solidFill>
                  <a:schemeClr val="bg1"/>
                </a:solidFill>
              </a:rPr>
              <a:t>UNIDO</a:t>
            </a:r>
          </a:p>
          <a:p>
            <a:pPr indent="261938"/>
            <a:r>
              <a:rPr lang="en-US" dirty="0">
                <a:solidFill>
                  <a:schemeClr val="bg1"/>
                </a:solidFill>
              </a:rPr>
              <a:t>Mr. </a:t>
            </a:r>
            <a:r>
              <a:rPr lang="en-US" dirty="0" err="1">
                <a:solidFill>
                  <a:schemeClr val="bg1"/>
                </a:solidFill>
              </a:rPr>
              <a:t>Ludovic</a:t>
            </a:r>
            <a:r>
              <a:rPr lang="en-US" dirty="0">
                <a:solidFill>
                  <a:schemeClr val="bg1"/>
                </a:solidFill>
              </a:rPr>
              <a:t> A. BERNAUDAT</a:t>
            </a:r>
            <a:endParaRPr lang="es-MX" sz="1600" dirty="0">
              <a:solidFill>
                <a:schemeClr val="bg1"/>
              </a:solidFill>
            </a:endParaRPr>
          </a:p>
          <a:p>
            <a:pPr indent="261938"/>
            <a:r>
              <a:rPr lang="en-US" sz="1600" dirty="0">
                <a:solidFill>
                  <a:schemeClr val="bg1"/>
                </a:solidFill>
              </a:rPr>
              <a:t>Environmental Management </a:t>
            </a:r>
            <a:r>
              <a:rPr lang="en-US" sz="1600" dirty="0" smtClean="0">
                <a:solidFill>
                  <a:schemeClr val="bg1"/>
                </a:solidFill>
              </a:rPr>
              <a:t>Branch</a:t>
            </a:r>
            <a:endParaRPr lang="es-MX" sz="1600" dirty="0">
              <a:solidFill>
                <a:schemeClr val="bg1"/>
              </a:solidFill>
            </a:endParaRPr>
          </a:p>
        </p:txBody>
      </p:sp>
    </p:spTree>
    <p:extLst>
      <p:ext uri="{BB962C8B-B14F-4D97-AF65-F5344CB8AC3E}">
        <p14:creationId xmlns:p14="http://schemas.microsoft.com/office/powerpoint/2010/main" val="113101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70733" y="620688"/>
            <a:ext cx="7968184" cy="3939540"/>
          </a:xfrm>
          <a:prstGeom prst="rect">
            <a:avLst/>
          </a:prstGeom>
        </p:spPr>
        <p:txBody>
          <a:bodyPr wrap="square">
            <a:spAutoFit/>
          </a:bodyPr>
          <a:lstStyle/>
          <a:p>
            <a:pPr algn="ctr"/>
            <a:r>
              <a:rPr lang="en-US" sz="2400" b="1" dirty="0" smtClean="0">
                <a:solidFill>
                  <a:schemeClr val="bg1"/>
                </a:solidFill>
              </a:rPr>
              <a:t>Background</a:t>
            </a:r>
          </a:p>
          <a:p>
            <a:pPr algn="ctr"/>
            <a:endParaRPr lang="en-US" sz="2400" b="1" dirty="0" smtClean="0">
              <a:solidFill>
                <a:schemeClr val="bg1"/>
              </a:solidFill>
            </a:endParaRPr>
          </a:p>
          <a:p>
            <a:pPr algn="just">
              <a:spcAft>
                <a:spcPts val="600"/>
              </a:spcAft>
            </a:pPr>
            <a:r>
              <a:rPr lang="en-US" sz="2400" dirty="0" smtClean="0">
                <a:solidFill>
                  <a:schemeClr val="bg1"/>
                </a:solidFill>
              </a:rPr>
              <a:t>A </a:t>
            </a:r>
            <a:r>
              <a:rPr lang="en-US" sz="2400" dirty="0">
                <a:solidFill>
                  <a:schemeClr val="bg1"/>
                </a:solidFill>
              </a:rPr>
              <a:t>global assessment of pollution trends during the last century in sensitive coastal ecosystems, through retrospective ecosystem analysis, by using dated environmental archives and time-series data where available. </a:t>
            </a:r>
            <a:endParaRPr lang="en-US" sz="2400" dirty="0" smtClean="0">
              <a:solidFill>
                <a:schemeClr val="bg1"/>
              </a:solidFill>
            </a:endParaRPr>
          </a:p>
          <a:p>
            <a:pPr algn="just">
              <a:spcAft>
                <a:spcPts val="600"/>
              </a:spcAft>
            </a:pPr>
            <a:r>
              <a:rPr lang="en-US" sz="2400" dirty="0">
                <a:solidFill>
                  <a:schemeClr val="bg1"/>
                </a:solidFill>
              </a:rPr>
              <a:t>Trends and patterns on pollutant concentration, fluxes and inventories will be defined using the wealth of knowledge of </a:t>
            </a:r>
            <a:r>
              <a:rPr lang="en-US" sz="2400" dirty="0" smtClean="0">
                <a:solidFill>
                  <a:schemeClr val="bg1"/>
                </a:solidFill>
              </a:rPr>
              <a:t>radio-chronology </a:t>
            </a:r>
            <a:r>
              <a:rPr lang="en-US" sz="2400" dirty="0">
                <a:solidFill>
                  <a:schemeClr val="bg1"/>
                </a:solidFill>
              </a:rPr>
              <a:t>in coastal marine sediments (e.g. </a:t>
            </a:r>
            <a:r>
              <a:rPr lang="en-US" sz="2400" baseline="30000" dirty="0">
                <a:solidFill>
                  <a:schemeClr val="bg1"/>
                </a:solidFill>
              </a:rPr>
              <a:t>210</a:t>
            </a:r>
            <a:r>
              <a:rPr lang="en-US" sz="2400" dirty="0">
                <a:solidFill>
                  <a:schemeClr val="bg1"/>
                </a:solidFill>
              </a:rPr>
              <a:t>Pb, </a:t>
            </a:r>
            <a:r>
              <a:rPr lang="en-US" sz="2400" baseline="30000" dirty="0">
                <a:solidFill>
                  <a:schemeClr val="bg1"/>
                </a:solidFill>
              </a:rPr>
              <a:t>137</a:t>
            </a:r>
            <a:r>
              <a:rPr lang="en-US" sz="2400" dirty="0">
                <a:solidFill>
                  <a:schemeClr val="bg1"/>
                </a:solidFill>
              </a:rPr>
              <a:t>Cs)</a:t>
            </a:r>
          </a:p>
          <a:p>
            <a:pPr algn="just">
              <a:spcAft>
                <a:spcPts val="600"/>
              </a:spcAft>
            </a:pPr>
            <a:endParaRPr lang="en-US" sz="2400" dirty="0" smtClean="0">
              <a:solidFill>
                <a:schemeClr val="bg1"/>
              </a:solidFill>
            </a:endParaRPr>
          </a:p>
        </p:txBody>
      </p:sp>
      <p:sp>
        <p:nvSpPr>
          <p:cNvPr id="5" name="4 Rectángulo"/>
          <p:cNvSpPr/>
          <p:nvPr/>
        </p:nvSpPr>
        <p:spPr>
          <a:xfrm>
            <a:off x="770733" y="4451628"/>
            <a:ext cx="7944766" cy="1569660"/>
          </a:xfrm>
          <a:prstGeom prst="rect">
            <a:avLst/>
          </a:prstGeom>
        </p:spPr>
        <p:txBody>
          <a:bodyPr wrap="square">
            <a:spAutoFit/>
          </a:bodyPr>
          <a:lstStyle/>
          <a:p>
            <a:pPr algn="just">
              <a:spcAft>
                <a:spcPts val="600"/>
              </a:spcAft>
            </a:pPr>
            <a:r>
              <a:rPr lang="en-US" sz="2400" dirty="0">
                <a:solidFill>
                  <a:schemeClr val="bg1"/>
                </a:solidFill>
              </a:rPr>
              <a:t>UN Regulators will have a predictive knowledge and a management argument tool on the evolution of contaminants in sediments around the world to link them with socioeconomic decisions at local and regional scales.</a:t>
            </a:r>
            <a:endParaRPr lang="es-MX" sz="2400"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9AF71C7B-3BFF-481E-B013-847C021805C6}" type="slidenum">
              <a:rPr lang="en-AU" b="1" smtClean="0">
                <a:solidFill>
                  <a:schemeClr val="bg1"/>
                </a:solidFill>
              </a:rPr>
              <a:pPr>
                <a:defRPr/>
              </a:pPr>
              <a:t>14</a:t>
            </a:fld>
            <a:endParaRPr lang="en-AU" b="1">
              <a:solidFill>
                <a:schemeClr val="bg1"/>
              </a:solidFill>
            </a:endParaRPr>
          </a:p>
        </p:txBody>
      </p:sp>
    </p:spTree>
    <p:extLst>
      <p:ext uri="{BB962C8B-B14F-4D97-AF65-F5344CB8AC3E}">
        <p14:creationId xmlns:p14="http://schemas.microsoft.com/office/powerpoint/2010/main" val="11598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836712"/>
            <a:ext cx="7560840" cy="4893647"/>
          </a:xfrm>
          <a:prstGeom prst="rect">
            <a:avLst/>
          </a:prstGeom>
          <a:noFill/>
        </p:spPr>
        <p:txBody>
          <a:bodyPr wrap="square" rtlCol="0">
            <a:spAutoFit/>
          </a:bodyPr>
          <a:lstStyle/>
          <a:p>
            <a:pPr algn="ctr"/>
            <a:r>
              <a:rPr lang="en-US" sz="2400" b="1" dirty="0" smtClean="0">
                <a:solidFill>
                  <a:schemeClr val="bg1"/>
                </a:solidFill>
              </a:rPr>
              <a:t>Main tasks of WG39</a:t>
            </a:r>
          </a:p>
          <a:p>
            <a:pPr algn="just"/>
            <a:endParaRPr lang="es-MX" dirty="0">
              <a:solidFill>
                <a:schemeClr val="bg1"/>
              </a:solidFill>
            </a:endParaRPr>
          </a:p>
          <a:p>
            <a:pPr algn="just"/>
            <a:r>
              <a:rPr lang="en-US" b="1" i="1" dirty="0" smtClean="0">
                <a:solidFill>
                  <a:schemeClr val="bg1"/>
                </a:solidFill>
              </a:rPr>
              <a:t>Revise </a:t>
            </a:r>
            <a:r>
              <a:rPr lang="en-US" b="1" i="1" dirty="0">
                <a:solidFill>
                  <a:schemeClr val="bg1"/>
                </a:solidFill>
              </a:rPr>
              <a:t>existing methodologies</a:t>
            </a:r>
            <a:r>
              <a:rPr lang="en-US" dirty="0">
                <a:solidFill>
                  <a:schemeClr val="bg1"/>
                </a:solidFill>
              </a:rPr>
              <a:t> on suitable environmental archives, dating methods, pollution indicators, analytical techniques and trend </a:t>
            </a:r>
            <a:r>
              <a:rPr lang="en-US" dirty="0" smtClean="0">
                <a:solidFill>
                  <a:schemeClr val="bg1"/>
                </a:solidFill>
              </a:rPr>
              <a:t>analysis</a:t>
            </a:r>
            <a:r>
              <a:rPr lang="en-US" dirty="0">
                <a:solidFill>
                  <a:schemeClr val="bg1"/>
                </a:solidFill>
              </a:rPr>
              <a:t>. Sedimentary environments not deeper than 200 meters would be considered in the analysis, thus including all the ocean borderlands as well as main Islands.</a:t>
            </a:r>
          </a:p>
          <a:p>
            <a:pPr lvl="0" algn="just"/>
            <a:endParaRPr lang="es-MX" dirty="0">
              <a:solidFill>
                <a:schemeClr val="bg1"/>
              </a:solidFill>
            </a:endParaRPr>
          </a:p>
          <a:p>
            <a:pPr lvl="0" algn="just"/>
            <a:r>
              <a:rPr lang="en-US" b="1" i="1" dirty="0">
                <a:solidFill>
                  <a:schemeClr val="bg1"/>
                </a:solidFill>
              </a:rPr>
              <a:t>Review existing data</a:t>
            </a:r>
            <a:r>
              <a:rPr lang="en-US" dirty="0">
                <a:solidFill>
                  <a:schemeClr val="bg1"/>
                </a:solidFill>
              </a:rPr>
              <a:t>, including data quality, on a regional basis. Records of pollution in coastal environments will be used as background information</a:t>
            </a:r>
            <a:r>
              <a:rPr lang="en-US" dirty="0" smtClean="0">
                <a:solidFill>
                  <a:schemeClr val="bg1"/>
                </a:solidFill>
              </a:rPr>
              <a:t>.</a:t>
            </a:r>
            <a:endParaRPr lang="es-MX" dirty="0">
              <a:solidFill>
                <a:schemeClr val="bg1"/>
              </a:solidFill>
            </a:endParaRPr>
          </a:p>
          <a:p>
            <a:pPr lvl="0" algn="just"/>
            <a:r>
              <a:rPr lang="en-US" dirty="0">
                <a:solidFill>
                  <a:schemeClr val="bg1"/>
                </a:solidFill>
              </a:rPr>
              <a:t>Design, implement and maintain, with the help of the leading organization, a </a:t>
            </a:r>
            <a:r>
              <a:rPr lang="en-US" b="1" i="1" dirty="0">
                <a:solidFill>
                  <a:schemeClr val="bg1"/>
                </a:solidFill>
              </a:rPr>
              <a:t>database </a:t>
            </a:r>
            <a:r>
              <a:rPr lang="en-US" dirty="0">
                <a:solidFill>
                  <a:schemeClr val="bg1"/>
                </a:solidFill>
              </a:rPr>
              <a:t>of global trends of pollution</a:t>
            </a:r>
            <a:r>
              <a:rPr lang="en-US" dirty="0" smtClean="0">
                <a:solidFill>
                  <a:schemeClr val="bg1"/>
                </a:solidFill>
              </a:rPr>
              <a:t>.</a:t>
            </a:r>
          </a:p>
          <a:p>
            <a:pPr lvl="0" algn="just"/>
            <a:endParaRPr lang="es-MX" dirty="0">
              <a:solidFill>
                <a:schemeClr val="bg1"/>
              </a:solidFill>
            </a:endParaRPr>
          </a:p>
          <a:p>
            <a:pPr lvl="0" algn="just"/>
            <a:r>
              <a:rPr lang="en-US" b="1" i="1" dirty="0">
                <a:solidFill>
                  <a:schemeClr val="bg1"/>
                </a:solidFill>
              </a:rPr>
              <a:t>Disseminate</a:t>
            </a:r>
            <a:r>
              <a:rPr lang="en-US" dirty="0">
                <a:solidFill>
                  <a:schemeClr val="bg1"/>
                </a:solidFill>
              </a:rPr>
              <a:t> the Working Group activities through the GESAMP website, press releases, preparation of educational materials and presentation at stakeholder meetings. Publish results in scientific journals. International </a:t>
            </a:r>
            <a:r>
              <a:rPr lang="en-US" dirty="0" smtClean="0">
                <a:solidFill>
                  <a:schemeClr val="bg1"/>
                </a:solidFill>
              </a:rPr>
              <a:t>Conference.</a:t>
            </a:r>
          </a:p>
          <a:p>
            <a:pPr lvl="0" algn="just"/>
            <a:endParaRPr lang="es-MX" dirty="0">
              <a:solidFill>
                <a:schemeClr val="bg1"/>
              </a:solidFill>
            </a:endParaRPr>
          </a:p>
          <a:p>
            <a:pPr lvl="0" algn="just"/>
            <a:r>
              <a:rPr lang="en-US" b="1" i="1" dirty="0">
                <a:solidFill>
                  <a:schemeClr val="bg1"/>
                </a:solidFill>
              </a:rPr>
              <a:t>Report </a:t>
            </a:r>
            <a:r>
              <a:rPr lang="en-US" dirty="0">
                <a:solidFill>
                  <a:schemeClr val="bg1"/>
                </a:solidFill>
              </a:rPr>
              <a:t>to GESAMP on all Working Group activities </a:t>
            </a:r>
            <a:r>
              <a:rPr lang="en-US" dirty="0" smtClean="0">
                <a:solidFill>
                  <a:schemeClr val="bg1"/>
                </a:solidFill>
              </a:rPr>
              <a:t>once </a:t>
            </a:r>
            <a:r>
              <a:rPr lang="en-US" dirty="0">
                <a:solidFill>
                  <a:schemeClr val="bg1"/>
                </a:solidFill>
              </a:rPr>
              <a:t>per </a:t>
            </a:r>
            <a:r>
              <a:rPr lang="en-US" dirty="0" smtClean="0">
                <a:solidFill>
                  <a:schemeClr val="bg1"/>
                </a:solidFill>
              </a:rPr>
              <a:t>year.</a:t>
            </a:r>
            <a:endParaRPr lang="es-MX"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15</a:t>
            </a:fld>
            <a:endParaRPr lang="en-GB" b="1" dirty="0">
              <a:solidFill>
                <a:schemeClr val="bg1"/>
              </a:solidFill>
            </a:endParaRPr>
          </a:p>
        </p:txBody>
      </p:sp>
    </p:spTree>
    <p:extLst>
      <p:ext uri="{BB962C8B-B14F-4D97-AF65-F5344CB8AC3E}">
        <p14:creationId xmlns:p14="http://schemas.microsoft.com/office/powerpoint/2010/main" val="1358555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p:cNvGraphicFramePr>
            <a:graphicFrameLocks noChangeAspect="1"/>
          </p:cNvGraphicFramePr>
          <p:nvPr>
            <p:extLst>
              <p:ext uri="{D42A27DB-BD31-4B8C-83A1-F6EECF244321}">
                <p14:modId xmlns:p14="http://schemas.microsoft.com/office/powerpoint/2010/main" val="2432373635"/>
              </p:ext>
            </p:extLst>
          </p:nvPr>
        </p:nvGraphicFramePr>
        <p:xfrm>
          <a:off x="379881" y="736005"/>
          <a:ext cx="8584607" cy="4794001"/>
        </p:xfrm>
        <a:graphic>
          <a:graphicData uri="http://schemas.openxmlformats.org/presentationml/2006/ole">
            <mc:AlternateContent xmlns:mc="http://schemas.openxmlformats.org/markup-compatibility/2006">
              <mc:Choice xmlns:v="urn:schemas-microsoft-com:vml" Requires="v">
                <p:oleObj spid="_x0000_s49200" name="Documento" r:id="rId4" imgW="6256579" imgH="3498925" progId="Word.Document.12">
                  <p:embed/>
                </p:oleObj>
              </mc:Choice>
              <mc:Fallback>
                <p:oleObj name="Documento" r:id="rId4" imgW="6256579" imgH="349892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81" y="736005"/>
                        <a:ext cx="8584607" cy="4794001"/>
                      </a:xfrm>
                      <a:prstGeom prst="rect">
                        <a:avLst/>
                      </a:prstGeom>
                      <a:noFill/>
                      <a:ln>
                        <a:noFill/>
                      </a:ln>
                      <a:effectLst/>
                    </p:spPr>
                  </p:pic>
                </p:oleObj>
              </mc:Fallback>
            </mc:AlternateContent>
          </a:graphicData>
        </a:graphic>
      </p:graphicFrame>
      <p:sp>
        <p:nvSpPr>
          <p:cNvPr id="4" name="3 CuadroTexto"/>
          <p:cNvSpPr txBox="1"/>
          <p:nvPr/>
        </p:nvSpPr>
        <p:spPr>
          <a:xfrm>
            <a:off x="4211960" y="188640"/>
            <a:ext cx="1171731" cy="461665"/>
          </a:xfrm>
          <a:prstGeom prst="rect">
            <a:avLst/>
          </a:prstGeom>
          <a:noFill/>
        </p:spPr>
        <p:txBody>
          <a:bodyPr wrap="none" rtlCol="0">
            <a:spAutoFit/>
          </a:bodyPr>
          <a:lstStyle/>
          <a:p>
            <a:r>
              <a:rPr lang="es-MX" sz="2400" b="1" dirty="0" smtClean="0">
                <a:solidFill>
                  <a:schemeClr val="bg1"/>
                </a:solidFill>
              </a:rPr>
              <a:t>TASKS</a:t>
            </a:r>
            <a:endParaRPr lang="es-MX" sz="2400" b="1" dirty="0">
              <a:solidFill>
                <a:schemeClr val="bg1"/>
              </a:solidFill>
            </a:endParaRPr>
          </a:p>
        </p:txBody>
      </p:sp>
      <p:sp>
        <p:nvSpPr>
          <p:cNvPr id="5" name="4 Rectángulo"/>
          <p:cNvSpPr/>
          <p:nvPr/>
        </p:nvSpPr>
        <p:spPr>
          <a:xfrm>
            <a:off x="395536" y="5530006"/>
            <a:ext cx="8424936" cy="923330"/>
          </a:xfrm>
          <a:prstGeom prst="rect">
            <a:avLst/>
          </a:prstGeom>
        </p:spPr>
        <p:txBody>
          <a:bodyPr wrap="square">
            <a:spAutoFit/>
          </a:bodyPr>
          <a:lstStyle/>
          <a:p>
            <a:pPr algn="just"/>
            <a:r>
              <a:rPr lang="en-US" dirty="0" smtClean="0">
                <a:solidFill>
                  <a:schemeClr val="bg1"/>
                </a:solidFill>
              </a:rPr>
              <a:t>From the 37</a:t>
            </a:r>
            <a:r>
              <a:rPr lang="en-US" baseline="30000" dirty="0" smtClean="0">
                <a:solidFill>
                  <a:schemeClr val="bg1"/>
                </a:solidFill>
              </a:rPr>
              <a:t>th</a:t>
            </a:r>
            <a:r>
              <a:rPr lang="en-US" dirty="0" smtClean="0">
                <a:solidFill>
                  <a:schemeClr val="bg1"/>
                </a:solidFill>
              </a:rPr>
              <a:t> session of GESAMP (Bangkok, 15-19 February 2010) </a:t>
            </a:r>
            <a:r>
              <a:rPr lang="en-US" dirty="0" err="1" smtClean="0">
                <a:solidFill>
                  <a:schemeClr val="bg1"/>
                </a:solidFill>
              </a:rPr>
              <a:t>ToR</a:t>
            </a:r>
            <a:r>
              <a:rPr lang="en-US" dirty="0" smtClean="0">
                <a:solidFill>
                  <a:schemeClr val="bg1"/>
                </a:solidFill>
              </a:rPr>
              <a:t> 1 and 2 are already approved by GESAMP but points 3 to 5 are pending the approval of financing from the UN agencies involved.</a:t>
            </a:r>
            <a:endParaRPr lang="es-MX"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16</a:t>
            </a:fld>
            <a:endParaRPr lang="en-GB" b="1" dirty="0">
              <a:solidFill>
                <a:schemeClr val="bg1"/>
              </a:solidFill>
            </a:endParaRPr>
          </a:p>
        </p:txBody>
      </p:sp>
    </p:spTree>
    <p:extLst>
      <p:ext uri="{BB962C8B-B14F-4D97-AF65-F5344CB8AC3E}">
        <p14:creationId xmlns:p14="http://schemas.microsoft.com/office/powerpoint/2010/main" val="265876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188640"/>
            <a:ext cx="8640960" cy="1569660"/>
          </a:xfrm>
          <a:prstGeom prst="rect">
            <a:avLst/>
          </a:prstGeom>
          <a:noFill/>
        </p:spPr>
        <p:txBody>
          <a:bodyPr wrap="square" rtlCol="0">
            <a:spAutoFit/>
          </a:bodyPr>
          <a:lstStyle/>
          <a:p>
            <a:pPr algn="ctr"/>
            <a:r>
              <a:rPr lang="en-US" sz="2400" b="1" dirty="0">
                <a:solidFill>
                  <a:schemeClr val="bg1"/>
                </a:solidFill>
              </a:rPr>
              <a:t>First meeting of Working Group </a:t>
            </a:r>
            <a:r>
              <a:rPr lang="en-US" sz="2400" b="1" dirty="0" smtClean="0">
                <a:solidFill>
                  <a:schemeClr val="bg1"/>
                </a:solidFill>
              </a:rPr>
              <a:t>39</a:t>
            </a:r>
          </a:p>
          <a:p>
            <a:r>
              <a:rPr lang="en-US" b="1" dirty="0">
                <a:solidFill>
                  <a:schemeClr val="bg1"/>
                </a:solidFill>
              </a:rPr>
              <a:t> </a:t>
            </a:r>
            <a:endParaRPr lang="es-MX" dirty="0">
              <a:solidFill>
                <a:schemeClr val="bg1"/>
              </a:solidFill>
            </a:endParaRPr>
          </a:p>
          <a:p>
            <a:pPr algn="ctr"/>
            <a:r>
              <a:rPr lang="en-US" dirty="0" smtClean="0">
                <a:solidFill>
                  <a:schemeClr val="bg1"/>
                </a:solidFill>
              </a:rPr>
              <a:t>3-5 </a:t>
            </a:r>
            <a:r>
              <a:rPr lang="en-US" dirty="0">
                <a:solidFill>
                  <a:schemeClr val="bg1"/>
                </a:solidFill>
              </a:rPr>
              <a:t>April, </a:t>
            </a:r>
            <a:r>
              <a:rPr lang="en-US" dirty="0" smtClean="0">
                <a:solidFill>
                  <a:schemeClr val="bg1"/>
                </a:solidFill>
              </a:rPr>
              <a:t>2011 at </a:t>
            </a:r>
            <a:r>
              <a:rPr lang="en-US" dirty="0">
                <a:solidFill>
                  <a:schemeClr val="bg1"/>
                </a:solidFill>
              </a:rPr>
              <a:t>Environment </a:t>
            </a:r>
            <a:r>
              <a:rPr lang="en-US" dirty="0" smtClean="0">
                <a:solidFill>
                  <a:schemeClr val="bg1"/>
                </a:solidFill>
              </a:rPr>
              <a:t>Laboratories, IAEA, Monaco</a:t>
            </a:r>
          </a:p>
          <a:p>
            <a:endParaRPr lang="en-US" dirty="0">
              <a:solidFill>
                <a:schemeClr val="bg1"/>
              </a:solidFill>
            </a:endParaRPr>
          </a:p>
          <a:p>
            <a:endParaRPr lang="en-US" dirty="0" smtClean="0">
              <a:solidFill>
                <a:schemeClr val="bg1"/>
              </a:solidFill>
            </a:endParaRPr>
          </a:p>
        </p:txBody>
      </p:sp>
      <p:sp>
        <p:nvSpPr>
          <p:cNvPr id="6" name="5 Rectángulo"/>
          <p:cNvSpPr/>
          <p:nvPr/>
        </p:nvSpPr>
        <p:spPr>
          <a:xfrm>
            <a:off x="395536" y="1340768"/>
            <a:ext cx="8280920" cy="2031325"/>
          </a:xfrm>
          <a:prstGeom prst="rect">
            <a:avLst/>
          </a:prstGeom>
          <a:noFill/>
        </p:spPr>
        <p:txBody>
          <a:bodyPr wrap="square" numCol="2">
            <a:spAutoFit/>
          </a:bodyPr>
          <a:lstStyle/>
          <a:p>
            <a:r>
              <a:rPr lang="es-MX" b="1" dirty="0">
                <a:solidFill>
                  <a:schemeClr val="bg1"/>
                </a:solidFill>
              </a:rPr>
              <a:t>Mr. Fernando P. </a:t>
            </a:r>
            <a:r>
              <a:rPr lang="es-MX" b="1" dirty="0" smtClean="0">
                <a:solidFill>
                  <a:schemeClr val="bg1"/>
                </a:solidFill>
              </a:rPr>
              <a:t>CARVALHO</a:t>
            </a:r>
          </a:p>
          <a:p>
            <a:r>
              <a:rPr lang="es-MX" b="1" dirty="0" smtClean="0">
                <a:solidFill>
                  <a:schemeClr val="bg1"/>
                </a:solidFill>
              </a:rPr>
              <a:t>Ms </a:t>
            </a:r>
            <a:r>
              <a:rPr lang="es-MX" b="1" dirty="0">
                <a:solidFill>
                  <a:schemeClr val="bg1"/>
                </a:solidFill>
              </a:rPr>
              <a:t>Ana Carolina RUIZ-FERNANDEZ</a:t>
            </a:r>
          </a:p>
          <a:p>
            <a:r>
              <a:rPr lang="es-MX" b="1" dirty="0" err="1" smtClean="0">
                <a:solidFill>
                  <a:schemeClr val="bg1"/>
                </a:solidFill>
              </a:rPr>
              <a:t>Mr</a:t>
            </a:r>
            <a:r>
              <a:rPr lang="es-MX" b="1" dirty="0" smtClean="0">
                <a:solidFill>
                  <a:schemeClr val="bg1"/>
                </a:solidFill>
              </a:rPr>
              <a:t> Porfirio ALVAREZ-TORRES</a:t>
            </a:r>
          </a:p>
          <a:p>
            <a:r>
              <a:rPr lang="fr-FR" b="1" dirty="0" smtClean="0">
                <a:solidFill>
                  <a:schemeClr val="bg1"/>
                </a:solidFill>
              </a:rPr>
              <a:t>Mr Duc </a:t>
            </a:r>
            <a:r>
              <a:rPr lang="fr-FR" b="1" dirty="0" err="1" smtClean="0">
                <a:solidFill>
                  <a:schemeClr val="bg1"/>
                </a:solidFill>
              </a:rPr>
              <a:t>Nhan</a:t>
            </a:r>
            <a:r>
              <a:rPr lang="fr-FR" b="1" dirty="0" smtClean="0">
                <a:solidFill>
                  <a:schemeClr val="bg1"/>
                </a:solidFill>
              </a:rPr>
              <a:t> DANG</a:t>
            </a:r>
          </a:p>
          <a:p>
            <a:r>
              <a:rPr lang="en-US" b="1" dirty="0" err="1" smtClean="0">
                <a:solidFill>
                  <a:schemeClr val="bg1"/>
                </a:solidFill>
              </a:rPr>
              <a:t>Mr</a:t>
            </a:r>
            <a:r>
              <a:rPr lang="en-US" b="1" dirty="0" smtClean="0">
                <a:solidFill>
                  <a:schemeClr val="bg1"/>
                </a:solidFill>
              </a:rPr>
              <a:t> Elvis NYARKO</a:t>
            </a:r>
          </a:p>
          <a:p>
            <a:r>
              <a:rPr lang="en-US" b="1" dirty="0" err="1" smtClean="0">
                <a:solidFill>
                  <a:schemeClr val="bg1"/>
                </a:solidFill>
              </a:rPr>
              <a:t>Mr</a:t>
            </a:r>
            <a:r>
              <a:rPr lang="en-US" b="1" dirty="0" smtClean="0">
                <a:solidFill>
                  <a:schemeClr val="bg1"/>
                </a:solidFill>
              </a:rPr>
              <a:t> Jae OH</a:t>
            </a:r>
            <a:endParaRPr lang="es-MX" b="1" dirty="0" smtClean="0">
              <a:solidFill>
                <a:schemeClr val="bg1"/>
              </a:solidFill>
            </a:endParaRPr>
          </a:p>
          <a:p>
            <a:endParaRPr lang="es-MX" b="1" dirty="0" smtClean="0">
              <a:solidFill>
                <a:schemeClr val="bg1"/>
              </a:solidFill>
            </a:endParaRPr>
          </a:p>
          <a:p>
            <a:r>
              <a:rPr lang="es-MX" b="1" dirty="0" err="1" smtClean="0">
                <a:solidFill>
                  <a:schemeClr val="bg1"/>
                </a:solidFill>
              </a:rPr>
              <a:t>Mr</a:t>
            </a:r>
            <a:r>
              <a:rPr lang="es-MX" b="1" dirty="0" smtClean="0">
                <a:solidFill>
                  <a:schemeClr val="bg1"/>
                </a:solidFill>
              </a:rPr>
              <a:t> Joan-Albert </a:t>
            </a:r>
            <a:r>
              <a:rPr lang="es-MX" b="1" cap="all" dirty="0" err="1" smtClean="0">
                <a:solidFill>
                  <a:schemeClr val="bg1"/>
                </a:solidFill>
              </a:rPr>
              <a:t>SAnchez</a:t>
            </a:r>
            <a:r>
              <a:rPr lang="es-MX" b="1" cap="all" dirty="0" smtClean="0">
                <a:solidFill>
                  <a:schemeClr val="bg1"/>
                </a:solidFill>
              </a:rPr>
              <a:t>-Cabeza</a:t>
            </a:r>
            <a:r>
              <a:rPr lang="en-US" b="1" dirty="0" smtClean="0">
                <a:solidFill>
                  <a:schemeClr val="bg1"/>
                </a:solidFill>
              </a:rPr>
              <a:t> </a:t>
            </a:r>
          </a:p>
          <a:p>
            <a:r>
              <a:rPr lang="en-US" b="1" i="1" dirty="0" smtClean="0">
                <a:solidFill>
                  <a:schemeClr val="bg1"/>
                </a:solidFill>
              </a:rPr>
              <a:t>Mr. </a:t>
            </a:r>
            <a:r>
              <a:rPr lang="en-US" b="1" i="1" dirty="0" err="1" smtClean="0">
                <a:solidFill>
                  <a:schemeClr val="bg1"/>
                </a:solidFill>
              </a:rPr>
              <a:t>Manmohan</a:t>
            </a:r>
            <a:r>
              <a:rPr lang="en-US" b="1" i="1" dirty="0" smtClean="0">
                <a:solidFill>
                  <a:schemeClr val="bg1"/>
                </a:solidFill>
              </a:rPr>
              <a:t> SARIN</a:t>
            </a:r>
          </a:p>
          <a:p>
            <a:r>
              <a:rPr lang="en-US" b="1" dirty="0" err="1" smtClean="0">
                <a:solidFill>
                  <a:schemeClr val="bg1"/>
                </a:solidFill>
              </a:rPr>
              <a:t>Mr</a:t>
            </a:r>
            <a:r>
              <a:rPr lang="en-US" b="1" dirty="0" smtClean="0">
                <a:solidFill>
                  <a:schemeClr val="bg1"/>
                </a:solidFill>
              </a:rPr>
              <a:t> José L. </a:t>
            </a:r>
            <a:r>
              <a:rPr lang="en-US" b="1" cap="all" dirty="0" err="1" smtClean="0">
                <a:solidFill>
                  <a:schemeClr val="bg1"/>
                </a:solidFill>
              </a:rPr>
              <a:t>Sericano</a:t>
            </a:r>
            <a:endParaRPr lang="en-US" b="1" cap="all" dirty="0" smtClean="0">
              <a:solidFill>
                <a:schemeClr val="bg1"/>
              </a:solidFill>
            </a:endParaRPr>
          </a:p>
          <a:p>
            <a:r>
              <a:rPr lang="fr-FR" b="1" dirty="0" smtClean="0">
                <a:solidFill>
                  <a:schemeClr val="bg1"/>
                </a:solidFill>
              </a:rPr>
              <a:t>Ms Elvira SOMBRITO</a:t>
            </a:r>
          </a:p>
          <a:p>
            <a:r>
              <a:rPr lang="en-US" b="1" i="1" dirty="0" smtClean="0">
                <a:solidFill>
                  <a:schemeClr val="bg1"/>
                </a:solidFill>
              </a:rPr>
              <a:t>Mr. Norbert THEOBALD</a:t>
            </a:r>
          </a:p>
          <a:p>
            <a:r>
              <a:rPr lang="es-MX" b="1" dirty="0" smtClean="0">
                <a:solidFill>
                  <a:schemeClr val="bg1"/>
                </a:solidFill>
              </a:rPr>
              <a:t>Ms </a:t>
            </a:r>
            <a:r>
              <a:rPr lang="es-MX" b="1" dirty="0" err="1" smtClean="0">
                <a:solidFill>
                  <a:schemeClr val="bg1"/>
                </a:solidFill>
              </a:rPr>
              <a:t>Angela</a:t>
            </a:r>
            <a:r>
              <a:rPr lang="es-MX" b="1" dirty="0" smtClean="0">
                <a:solidFill>
                  <a:schemeClr val="bg1"/>
                </a:solidFill>
              </a:rPr>
              <a:t> WAGENER</a:t>
            </a:r>
            <a:endParaRPr lang="es-MX" dirty="0">
              <a:solidFill>
                <a:schemeClr val="bg1"/>
              </a:solidFill>
            </a:endParaRPr>
          </a:p>
        </p:txBody>
      </p:sp>
      <p:sp>
        <p:nvSpPr>
          <p:cNvPr id="7" name="6 Rectángulo"/>
          <p:cNvSpPr/>
          <p:nvPr/>
        </p:nvSpPr>
        <p:spPr>
          <a:xfrm>
            <a:off x="323528" y="3789040"/>
            <a:ext cx="8496944" cy="1200329"/>
          </a:xfrm>
          <a:prstGeom prst="rect">
            <a:avLst/>
          </a:prstGeom>
        </p:spPr>
        <p:txBody>
          <a:bodyPr wrap="square">
            <a:spAutoFit/>
          </a:bodyPr>
          <a:lstStyle/>
          <a:p>
            <a:pPr marL="342900" lvl="0" indent="-342900"/>
            <a:r>
              <a:rPr lang="en-US" b="1" dirty="0" smtClean="0">
                <a:solidFill>
                  <a:schemeClr val="bg1"/>
                </a:solidFill>
              </a:rPr>
              <a:t>1. Definition </a:t>
            </a:r>
            <a:r>
              <a:rPr lang="en-US" b="1" dirty="0">
                <a:solidFill>
                  <a:schemeClr val="bg1"/>
                </a:solidFill>
              </a:rPr>
              <a:t>of regions for WG39</a:t>
            </a:r>
          </a:p>
          <a:p>
            <a:pPr marL="342900" lvl="0" indent="-342900"/>
            <a:endParaRPr lang="es-MX" b="1" dirty="0">
              <a:solidFill>
                <a:schemeClr val="bg1"/>
              </a:solidFill>
            </a:endParaRPr>
          </a:p>
          <a:p>
            <a:r>
              <a:rPr lang="en-US" dirty="0">
                <a:solidFill>
                  <a:schemeClr val="bg1"/>
                </a:solidFill>
              </a:rPr>
              <a:t>The WG39 tasks were divided by region according to LMEs and these regions were distributed among the group members. </a:t>
            </a:r>
            <a:endParaRPr lang="es-MX" dirty="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17</a:t>
            </a:fld>
            <a:endParaRPr lang="en-GB" b="1" dirty="0">
              <a:solidFill>
                <a:schemeClr val="bg1"/>
              </a:solidFill>
            </a:endParaRPr>
          </a:p>
        </p:txBody>
      </p:sp>
    </p:spTree>
    <p:extLst>
      <p:ext uri="{BB962C8B-B14F-4D97-AF65-F5344CB8AC3E}">
        <p14:creationId xmlns:p14="http://schemas.microsoft.com/office/powerpoint/2010/main" val="667830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7" y="0"/>
            <a:ext cx="8870879" cy="68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915472" y="6248400"/>
            <a:ext cx="1905000" cy="457200"/>
          </a:xfrm>
        </p:spPr>
        <p:txBody>
          <a:bodyPr/>
          <a:lstStyle/>
          <a:p>
            <a:pPr>
              <a:defRPr/>
            </a:pPr>
            <a:fld id="{1FAB85AB-0B68-4FD4-AFEF-1E435005D5B0}" type="slidenum">
              <a:rPr lang="en-GB" b="1" smtClean="0"/>
              <a:pPr>
                <a:defRPr/>
              </a:pPr>
              <a:t>18</a:t>
            </a:fld>
            <a:endParaRPr lang="en-GB" b="1" dirty="0"/>
          </a:p>
        </p:txBody>
      </p:sp>
    </p:spTree>
    <p:extLst>
      <p:ext uri="{BB962C8B-B14F-4D97-AF65-F5344CB8AC3E}">
        <p14:creationId xmlns:p14="http://schemas.microsoft.com/office/powerpoint/2010/main" val="440434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940503" cy="539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19</a:t>
            </a:fld>
            <a:endParaRPr lang="en-GB" b="1">
              <a:solidFill>
                <a:schemeClr val="bg1"/>
              </a:solidFill>
            </a:endParaRPr>
          </a:p>
        </p:txBody>
      </p:sp>
    </p:spTree>
    <p:extLst>
      <p:ext uri="{BB962C8B-B14F-4D97-AF65-F5344CB8AC3E}">
        <p14:creationId xmlns:p14="http://schemas.microsoft.com/office/powerpoint/2010/main" val="303141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earthobservatory.nasa.gov/Features/Paleoclimatology_IceCores/Images/greenland_dril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8086" t="41140"/>
          <a:stretch/>
        </p:blipFill>
        <p:spPr bwMode="auto">
          <a:xfrm>
            <a:off x="1866176" y="551720"/>
            <a:ext cx="2868663" cy="438944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cstate="print"/>
          <a:srcRect/>
          <a:stretch>
            <a:fillRect/>
          </a:stretch>
        </p:blipFill>
        <p:spPr bwMode="auto">
          <a:xfrm rot="5400000">
            <a:off x="-652662" y="936646"/>
            <a:ext cx="3180513" cy="1948211"/>
          </a:xfrm>
          <a:prstGeom prst="rect">
            <a:avLst/>
          </a:prstGeom>
          <a:noFill/>
          <a:ln w="9525">
            <a:noFill/>
            <a:miter lim="800000"/>
            <a:headEnd/>
            <a:tailEnd/>
          </a:ln>
        </p:spPr>
      </p:pic>
      <p:pic>
        <p:nvPicPr>
          <p:cNvPr id="20" name="Picture 4" descr="Xray head low res"/>
          <p:cNvPicPr>
            <a:picLocks noChangeAspect="1" noChangeArrowheads="1"/>
          </p:cNvPicPr>
          <p:nvPr/>
        </p:nvPicPr>
        <p:blipFill>
          <a:blip r:embed="rId5" cstate="print"/>
          <a:srcRect/>
          <a:stretch>
            <a:fillRect/>
          </a:stretch>
        </p:blipFill>
        <p:spPr bwMode="auto">
          <a:xfrm rot="16200000">
            <a:off x="-922918" y="4027375"/>
            <a:ext cx="3717030" cy="1944217"/>
          </a:xfrm>
          <a:prstGeom prst="rect">
            <a:avLst/>
          </a:prstGeom>
          <a:noFill/>
          <a:ln w="9525">
            <a:noFill/>
            <a:miter lim="800000"/>
            <a:headEnd/>
            <a:tailEnd/>
          </a:ln>
        </p:spPr>
      </p:pic>
      <p:pic>
        <p:nvPicPr>
          <p:cNvPr id="14" name="Picture 3" descr="H:\CARO OFICINA\MIS FOTOS\Metodos\Puente 18 mayo 04 016.jpg"/>
          <p:cNvPicPr>
            <a:picLocks noChangeAspect="1" noChangeArrowheads="1"/>
          </p:cNvPicPr>
          <p:nvPr/>
        </p:nvPicPr>
        <p:blipFill rotWithShape="1">
          <a:blip r:embed="rId6" cstate="print"/>
          <a:srcRect l="11400" t="32443" r="17324" b="19556"/>
          <a:stretch/>
        </p:blipFill>
        <p:spPr bwMode="auto">
          <a:xfrm rot="5400000">
            <a:off x="3547704" y="1129605"/>
            <a:ext cx="4502214" cy="2188240"/>
          </a:xfrm>
          <a:prstGeom prst="rect">
            <a:avLst/>
          </a:prstGeom>
          <a:noFill/>
        </p:spPr>
      </p:pic>
      <p:sp>
        <p:nvSpPr>
          <p:cNvPr id="16" name="15 CuadroTexto"/>
          <p:cNvSpPr txBox="1">
            <a:spLocks noChangeAspect="1"/>
          </p:cNvSpPr>
          <p:nvPr/>
        </p:nvSpPr>
        <p:spPr>
          <a:xfrm rot="5400000">
            <a:off x="7875088" y="3511665"/>
            <a:ext cx="1369029" cy="276999"/>
          </a:xfrm>
          <a:prstGeom prst="rect">
            <a:avLst/>
          </a:prstGeom>
          <a:solidFill>
            <a:schemeClr val="tx2">
              <a:lumMod val="50000"/>
            </a:schemeClr>
          </a:solidFill>
        </p:spPr>
        <p:txBody>
          <a:bodyPr wrap="none" rtlCol="0">
            <a:spAutoFit/>
          </a:bodyPr>
          <a:lstStyle/>
          <a:p>
            <a:r>
              <a:rPr lang="en-GB" sz="1200" smtClean="0">
                <a:solidFill>
                  <a:schemeClr val="bg1"/>
                </a:solidFill>
              </a:rPr>
              <a:t>Sedimentary layers</a:t>
            </a:r>
            <a:endParaRPr lang="en-GB" sz="1200">
              <a:solidFill>
                <a:schemeClr val="bg1"/>
              </a:solidFill>
            </a:endParaRPr>
          </a:p>
        </p:txBody>
      </p:sp>
      <p:pic>
        <p:nvPicPr>
          <p:cNvPr id="18" name="Picture 3" descr="H:\CARO OFICINA\MIS FOTOS\Metodos\Puente 18 mayo 04 016.jpg"/>
          <p:cNvPicPr>
            <a:picLocks noChangeAspect="1" noChangeArrowheads="1"/>
          </p:cNvPicPr>
          <p:nvPr/>
        </p:nvPicPr>
        <p:blipFill>
          <a:blip r:embed="rId7" cstate="print"/>
          <a:srcRect l="14668" t="32443" r="73331" b="44445"/>
          <a:stretch>
            <a:fillRect/>
          </a:stretch>
        </p:blipFill>
        <p:spPr bwMode="auto">
          <a:xfrm rot="5400000">
            <a:off x="5088124" y="-410817"/>
            <a:ext cx="1421371" cy="2188241"/>
          </a:xfrm>
          <a:prstGeom prst="rect">
            <a:avLst/>
          </a:prstGeom>
          <a:noFill/>
        </p:spPr>
      </p:pic>
      <p:pic>
        <p:nvPicPr>
          <p:cNvPr id="13" name="Picture 2"/>
          <p:cNvPicPr>
            <a:picLocks noChangeAspect="1" noChangeArrowheads="1"/>
          </p:cNvPicPr>
          <p:nvPr/>
        </p:nvPicPr>
        <p:blipFill>
          <a:blip r:embed="rId8" cstate="print"/>
          <a:srcRect/>
          <a:stretch>
            <a:fillRect/>
          </a:stretch>
        </p:blipFill>
        <p:spPr bwMode="auto">
          <a:xfrm>
            <a:off x="6798984" y="354398"/>
            <a:ext cx="2340000" cy="5522874"/>
          </a:xfrm>
          <a:prstGeom prst="rect">
            <a:avLst/>
          </a:prstGeom>
          <a:noFill/>
          <a:ln w="9525">
            <a:noFill/>
            <a:miter lim="800000"/>
            <a:headEnd/>
            <a:tailEnd/>
          </a:ln>
        </p:spPr>
      </p:pic>
      <p:pic>
        <p:nvPicPr>
          <p:cNvPr id="19" name="Picture 7" descr="Link to the Coral page">
            <a:hlinkClick r:id="rId9"/>
          </p:cNvPr>
          <p:cNvPicPr>
            <a:picLocks noChangeAspect="1" noChangeArrowheads="1"/>
          </p:cNvPicPr>
          <p:nvPr/>
        </p:nvPicPr>
        <p:blipFill>
          <a:blip r:embed="rId10" cstate="print"/>
          <a:srcRect/>
          <a:stretch>
            <a:fillRect/>
          </a:stretch>
        </p:blipFill>
        <p:spPr bwMode="auto">
          <a:xfrm>
            <a:off x="1763690" y="5040561"/>
            <a:ext cx="2232247" cy="1844824"/>
          </a:xfrm>
          <a:prstGeom prst="rect">
            <a:avLst/>
          </a:prstGeom>
          <a:noFill/>
          <a:ln w="9525">
            <a:noFill/>
            <a:miter lim="800000"/>
            <a:headEnd/>
            <a:tailEnd/>
          </a:ln>
        </p:spPr>
      </p:pic>
      <p:pic>
        <p:nvPicPr>
          <p:cNvPr id="16387" name="Picture 3"/>
          <p:cNvPicPr>
            <a:picLocks noChangeAspect="1" noChangeArrowheads="1"/>
          </p:cNvPicPr>
          <p:nvPr/>
        </p:nvPicPr>
        <p:blipFill>
          <a:blip r:embed="rId11" cstate="print"/>
          <a:srcRect/>
          <a:stretch>
            <a:fillRect/>
          </a:stretch>
        </p:blipFill>
        <p:spPr bwMode="auto">
          <a:xfrm rot="16200000">
            <a:off x="5652123" y="3397172"/>
            <a:ext cx="1832028" cy="5144397"/>
          </a:xfrm>
          <a:prstGeom prst="rect">
            <a:avLst/>
          </a:prstGeom>
          <a:noFill/>
          <a:ln w="9525">
            <a:noFill/>
            <a:miter lim="800000"/>
            <a:headEnd/>
            <a:tailEnd/>
          </a:ln>
        </p:spPr>
      </p:pic>
      <p:sp>
        <p:nvSpPr>
          <p:cNvPr id="2" name="1 CuadroTexto"/>
          <p:cNvSpPr txBox="1"/>
          <p:nvPr/>
        </p:nvSpPr>
        <p:spPr>
          <a:xfrm>
            <a:off x="1831866" y="4377298"/>
            <a:ext cx="5332422" cy="707886"/>
          </a:xfrm>
          <a:prstGeom prst="rect">
            <a:avLst/>
          </a:prstGeom>
          <a:solidFill>
            <a:schemeClr val="bg1"/>
          </a:solidFill>
        </p:spPr>
        <p:txBody>
          <a:bodyPr wrap="none" rtlCol="0">
            <a:spAutoFit/>
          </a:bodyPr>
          <a:lstStyle/>
          <a:p>
            <a:r>
              <a:rPr lang="en-GB" sz="4000" b="1" smtClean="0"/>
              <a:t>Reliable temporal frame</a:t>
            </a:r>
            <a:endParaRPr lang="en-GB" sz="4000" b="1"/>
          </a:p>
        </p:txBody>
      </p:sp>
      <p:sp>
        <p:nvSpPr>
          <p:cNvPr id="3" name="2 CuadroTexto"/>
          <p:cNvSpPr txBox="1"/>
          <p:nvPr/>
        </p:nvSpPr>
        <p:spPr>
          <a:xfrm>
            <a:off x="-36512" y="-27384"/>
            <a:ext cx="9180512" cy="954107"/>
          </a:xfrm>
          <a:prstGeom prst="rect">
            <a:avLst/>
          </a:prstGeom>
          <a:solidFill>
            <a:schemeClr val="accent6">
              <a:lumMod val="50000"/>
            </a:schemeClr>
          </a:solidFill>
        </p:spPr>
        <p:txBody>
          <a:bodyPr wrap="square" rtlCol="0">
            <a:spAutoFit/>
          </a:bodyPr>
          <a:lstStyle/>
          <a:p>
            <a:r>
              <a:rPr lang="en-GB" sz="2800" smtClean="0"/>
              <a:t>Long term environmental monitoring data are scarce, limited over time and geographically sparse</a:t>
            </a:r>
            <a:endParaRPr lang="en-GB" sz="2800"/>
          </a:p>
        </p:txBody>
      </p:sp>
      <p:sp>
        <p:nvSpPr>
          <p:cNvPr id="4" name="3 Marcador de número de diapositiva"/>
          <p:cNvSpPr>
            <a:spLocks noGrp="1"/>
          </p:cNvSpPr>
          <p:nvPr>
            <p:ph type="sldNum" sz="quarter" idx="12"/>
          </p:nvPr>
        </p:nvSpPr>
        <p:spPr/>
        <p:txBody>
          <a:bodyPr/>
          <a:lstStyle/>
          <a:p>
            <a:fld id="{EC33CBED-9CB2-4270-8581-0BB2B8B8BB57}" type="slidenum">
              <a:rPr lang="en-GB" b="1" smtClean="0">
                <a:solidFill>
                  <a:schemeClr val="bg1"/>
                </a:solidFill>
              </a:rPr>
              <a:pPr/>
              <a:t>2</a:t>
            </a:fld>
            <a:endParaRPr lang="en-GB" b="1">
              <a:solidFill>
                <a:schemeClr val="bg1"/>
              </a:solidFill>
            </a:endParaRPr>
          </a:p>
        </p:txBody>
      </p:sp>
    </p:spTree>
    <p:extLst>
      <p:ext uri="{BB962C8B-B14F-4D97-AF65-F5344CB8AC3E}">
        <p14:creationId xmlns:p14="http://schemas.microsoft.com/office/powerpoint/2010/main" val="82224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753" y="210429"/>
            <a:ext cx="6539631" cy="660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rot="-5400000">
            <a:off x="-963904" y="2907327"/>
            <a:ext cx="3376245" cy="584775"/>
          </a:xfrm>
          <a:prstGeom prst="rect">
            <a:avLst/>
          </a:prstGeom>
          <a:noFill/>
        </p:spPr>
        <p:txBody>
          <a:bodyPr wrap="none" rtlCol="0">
            <a:spAutoFit/>
          </a:bodyPr>
          <a:lstStyle/>
          <a:p>
            <a:r>
              <a:rPr lang="es-MX" sz="3200" dirty="0" smtClean="0">
                <a:solidFill>
                  <a:srgbClr val="FF0000"/>
                </a:solidFill>
              </a:rPr>
              <a:t>METHODOLOGY</a:t>
            </a:r>
            <a:endParaRPr lang="es-MX" sz="3200" dirty="0">
              <a:solidFill>
                <a:srgbClr val="FF0000"/>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20</a:t>
            </a:fld>
            <a:endParaRPr lang="en-GB" b="1" dirty="0">
              <a:solidFill>
                <a:schemeClr val="bg1"/>
              </a:solidFill>
            </a:endParaRPr>
          </a:p>
        </p:txBody>
      </p:sp>
    </p:spTree>
    <p:extLst>
      <p:ext uri="{BB962C8B-B14F-4D97-AF65-F5344CB8AC3E}">
        <p14:creationId xmlns:p14="http://schemas.microsoft.com/office/powerpoint/2010/main" val="2726395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147762" y="-99392"/>
            <a:ext cx="6819900" cy="7610474"/>
            <a:chOff x="1147762" y="116633"/>
            <a:chExt cx="6819900" cy="7610474"/>
          </a:xfrm>
        </p:grpSpPr>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 y="116633"/>
              <a:ext cx="6811200" cy="154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2" y="1669207"/>
              <a:ext cx="68199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5 CuadroTexto"/>
          <p:cNvSpPr txBox="1"/>
          <p:nvPr/>
        </p:nvSpPr>
        <p:spPr>
          <a:xfrm rot="-5400000">
            <a:off x="-963904" y="2907327"/>
            <a:ext cx="3376245" cy="584775"/>
          </a:xfrm>
          <a:prstGeom prst="rect">
            <a:avLst/>
          </a:prstGeom>
          <a:noFill/>
        </p:spPr>
        <p:txBody>
          <a:bodyPr wrap="none" rtlCol="0">
            <a:spAutoFit/>
          </a:bodyPr>
          <a:lstStyle/>
          <a:p>
            <a:r>
              <a:rPr lang="es-MX" sz="3200" dirty="0" smtClean="0">
                <a:solidFill>
                  <a:srgbClr val="FF0000"/>
                </a:solidFill>
              </a:rPr>
              <a:t>METHODOLOGY</a:t>
            </a:r>
            <a:endParaRPr lang="es-MX" sz="3200" dirty="0">
              <a:solidFill>
                <a:srgbClr val="FF0000"/>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21</a:t>
            </a:fld>
            <a:endParaRPr lang="en-GB" b="1" dirty="0">
              <a:solidFill>
                <a:schemeClr val="bg1"/>
              </a:solidFill>
            </a:endParaRPr>
          </a:p>
        </p:txBody>
      </p:sp>
    </p:spTree>
    <p:extLst>
      <p:ext uri="{BB962C8B-B14F-4D97-AF65-F5344CB8AC3E}">
        <p14:creationId xmlns:p14="http://schemas.microsoft.com/office/powerpoint/2010/main" val="263478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59672" y="545549"/>
            <a:ext cx="7848872" cy="1754326"/>
          </a:xfrm>
          <a:prstGeom prst="rect">
            <a:avLst/>
          </a:prstGeom>
          <a:noFill/>
        </p:spPr>
        <p:txBody>
          <a:bodyPr wrap="square" rtlCol="0">
            <a:spAutoFit/>
          </a:bodyPr>
          <a:lstStyle/>
          <a:p>
            <a:pPr lvl="0"/>
            <a:r>
              <a:rPr lang="en-GB" b="1" smtClean="0">
                <a:solidFill>
                  <a:schemeClr val="bg1"/>
                </a:solidFill>
              </a:rPr>
              <a:t>Bibliographic data base</a:t>
            </a:r>
          </a:p>
          <a:p>
            <a:pPr lvl="0"/>
            <a:endParaRPr lang="en-GB" b="1" smtClean="0">
              <a:solidFill>
                <a:schemeClr val="bg1"/>
              </a:solidFill>
            </a:endParaRPr>
          </a:p>
          <a:p>
            <a:pPr algn="just"/>
            <a:r>
              <a:rPr lang="en-GB" smtClean="0">
                <a:solidFill>
                  <a:schemeClr val="bg1"/>
                </a:solidFill>
              </a:rPr>
              <a:t>The initial design of the database, including the substrates, pollutants and other types of information (GESAMP 38/5/4) was developed in during the meeting and will be tested within one month after release to the WG39 members.</a:t>
            </a:r>
          </a:p>
          <a:p>
            <a:pPr algn="just"/>
            <a:endParaRPr lang="en-GB" smtClean="0">
              <a:solidFill>
                <a:schemeClr val="bg1"/>
              </a:solidFill>
            </a:endParaRPr>
          </a:p>
        </p:txBody>
      </p:sp>
      <p:sp>
        <p:nvSpPr>
          <p:cNvPr id="4" name="3 CuadroTexto"/>
          <p:cNvSpPr txBox="1"/>
          <p:nvPr/>
        </p:nvSpPr>
        <p:spPr>
          <a:xfrm>
            <a:off x="531680" y="2798926"/>
            <a:ext cx="7704856" cy="2862322"/>
          </a:xfrm>
          <a:prstGeom prst="rect">
            <a:avLst/>
          </a:prstGeom>
          <a:noFill/>
        </p:spPr>
        <p:txBody>
          <a:bodyPr wrap="square" rtlCol="0">
            <a:spAutoFit/>
          </a:bodyPr>
          <a:lstStyle/>
          <a:p>
            <a:pPr marL="342900" indent="-342900" algn="ctr"/>
            <a:r>
              <a:rPr lang="en-GB" b="1" smtClean="0">
                <a:solidFill>
                  <a:schemeClr val="bg1"/>
                </a:solidFill>
              </a:rPr>
              <a:t>INTERSESSION ACTIVITIES</a:t>
            </a:r>
          </a:p>
          <a:p>
            <a:pPr marL="342900" indent="-342900" algn="just">
              <a:buAutoNum type="arabicPeriod"/>
            </a:pPr>
            <a:endParaRPr lang="en-GB" smtClean="0">
              <a:solidFill>
                <a:schemeClr val="bg1"/>
              </a:solidFill>
            </a:endParaRPr>
          </a:p>
          <a:p>
            <a:pPr marL="342900" indent="-342900" algn="just">
              <a:buAutoNum type="arabicPeriod"/>
            </a:pPr>
            <a:r>
              <a:rPr lang="en-GB" smtClean="0">
                <a:solidFill>
                  <a:schemeClr val="bg1"/>
                </a:solidFill>
              </a:rPr>
              <a:t>A first version of the bibliographic data base was created with the support of an IT from MEL during the meeting.  A improved version has to be diseminated among the WG39 members, together with instructions, and shall be tested within one month after release.</a:t>
            </a:r>
          </a:p>
          <a:p>
            <a:pPr marL="342900" indent="-342900" algn="just">
              <a:buAutoNum type="arabicPeriod"/>
            </a:pPr>
            <a:endParaRPr lang="en-GB" smtClean="0">
              <a:solidFill>
                <a:schemeClr val="bg1"/>
              </a:solidFill>
            </a:endParaRPr>
          </a:p>
          <a:p>
            <a:pPr marL="342900" indent="-342900" algn="just">
              <a:buAutoNum type="arabicPeriod"/>
            </a:pPr>
            <a:r>
              <a:rPr lang="en-GB" smtClean="0">
                <a:solidFill>
                  <a:schemeClr val="bg1"/>
                </a:solidFill>
              </a:rPr>
              <a:t>The WG39 will start gathering and classifying scientific literature to be introduced in the bibliographic data base until a person is assigned to work on the compilation of data.</a:t>
            </a:r>
            <a:endParaRPr lang="en-GB" smtClean="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22</a:t>
            </a:fld>
            <a:endParaRPr lang="en-GB" b="1">
              <a:solidFill>
                <a:schemeClr val="bg1"/>
              </a:solidFill>
            </a:endParaRPr>
          </a:p>
        </p:txBody>
      </p:sp>
    </p:spTree>
    <p:extLst>
      <p:ext uri="{BB962C8B-B14F-4D97-AF65-F5344CB8AC3E}">
        <p14:creationId xmlns:p14="http://schemas.microsoft.com/office/powerpoint/2010/main" val="169791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980728"/>
            <a:ext cx="7704856" cy="3693319"/>
          </a:xfrm>
          <a:prstGeom prst="rect">
            <a:avLst/>
          </a:prstGeom>
          <a:noFill/>
        </p:spPr>
        <p:txBody>
          <a:bodyPr wrap="square" rtlCol="0">
            <a:spAutoFit/>
          </a:bodyPr>
          <a:lstStyle/>
          <a:p>
            <a:pPr marL="342900" indent="-342900" algn="ctr"/>
            <a:r>
              <a:rPr lang="en-GB" b="1" smtClean="0">
                <a:solidFill>
                  <a:schemeClr val="bg1"/>
                </a:solidFill>
              </a:rPr>
              <a:t>REQUEST EXPRESSED BY THE MEMBERS</a:t>
            </a:r>
          </a:p>
          <a:p>
            <a:pPr algn="just"/>
            <a:r>
              <a:rPr lang="en-GB" smtClean="0">
                <a:solidFill>
                  <a:schemeClr val="bg1"/>
                </a:solidFill>
              </a:rPr>
              <a:t>Support for technician work (capture of information and database management)</a:t>
            </a:r>
          </a:p>
          <a:p>
            <a:pPr marL="342900" indent="-342900" algn="just"/>
            <a:r>
              <a:rPr lang="en-GB" smtClean="0">
                <a:solidFill>
                  <a:schemeClr val="bg1"/>
                </a:solidFill>
              </a:rPr>
              <a:t>Software license</a:t>
            </a:r>
          </a:p>
          <a:p>
            <a:pPr marL="342900" indent="-342900" algn="just"/>
            <a:r>
              <a:rPr lang="en-GB" smtClean="0">
                <a:solidFill>
                  <a:schemeClr val="bg1"/>
                </a:solidFill>
              </a:rPr>
              <a:t>Access to scientific data bases for information research</a:t>
            </a:r>
          </a:p>
          <a:p>
            <a:pPr marL="342900" indent="-342900" algn="just"/>
            <a:endParaRPr lang="en-GB" smtClean="0">
              <a:solidFill>
                <a:schemeClr val="bg1"/>
              </a:solidFill>
            </a:endParaRPr>
          </a:p>
          <a:p>
            <a:pPr marL="342900" indent="-342900" algn="ctr"/>
            <a:r>
              <a:rPr lang="en-GB" b="1" smtClean="0">
                <a:solidFill>
                  <a:schemeClr val="bg1"/>
                </a:solidFill>
              </a:rPr>
              <a:t>CURRENT STATUS</a:t>
            </a:r>
          </a:p>
          <a:p>
            <a:pPr marL="342900" indent="-342900" algn="just"/>
            <a:endParaRPr lang="en-GB" smtClean="0">
              <a:solidFill>
                <a:schemeClr val="bg1"/>
              </a:solidFill>
            </a:endParaRPr>
          </a:p>
          <a:p>
            <a:pPr algn="just"/>
            <a:r>
              <a:rPr lang="en-GB" smtClean="0">
                <a:solidFill>
                  <a:schemeClr val="bg1"/>
                </a:solidFill>
              </a:rPr>
              <a:t>The database was initially created in Access but not all participants have this software available/Performance problems due to differences in software versions.</a:t>
            </a:r>
          </a:p>
          <a:p>
            <a:pPr algn="just"/>
            <a:endParaRPr lang="en-GB" smtClean="0">
              <a:solidFill>
                <a:schemeClr val="bg1"/>
              </a:solidFill>
            </a:endParaRPr>
          </a:p>
          <a:p>
            <a:pPr algn="just"/>
            <a:r>
              <a:rPr lang="en-GB" smtClean="0">
                <a:solidFill>
                  <a:schemeClr val="bg1"/>
                </a:solidFill>
              </a:rPr>
              <a:t>The current data base was developed in MSExcel format and it is already functional and being used by some WG39 members through DropBox.</a:t>
            </a:r>
          </a:p>
          <a:p>
            <a:pPr marL="342900" indent="-342900" algn="just"/>
            <a:endParaRPr lang="en-GB" smtClean="0">
              <a:solidFill>
                <a:schemeClr val="bg1"/>
              </a:solidFill>
            </a:endParaRPr>
          </a:p>
        </p:txBody>
      </p:sp>
      <p:sp>
        <p:nvSpPr>
          <p:cNvPr id="2" name="1 Marcador de número de diapositiva"/>
          <p:cNvSpPr>
            <a:spLocks noGrp="1"/>
          </p:cNvSpPr>
          <p:nvPr>
            <p:ph type="sldNum" sz="quarter" idx="12"/>
          </p:nvPr>
        </p:nvSpPr>
        <p:spPr/>
        <p:txBody>
          <a:bodyPr/>
          <a:lstStyle/>
          <a:p>
            <a:pPr>
              <a:defRPr/>
            </a:pPr>
            <a:fld id="{1FAB85AB-0B68-4FD4-AFEF-1E435005D5B0}" type="slidenum">
              <a:rPr lang="en-GB" b="1" smtClean="0">
                <a:solidFill>
                  <a:schemeClr val="bg1"/>
                </a:solidFill>
              </a:rPr>
              <a:pPr>
                <a:defRPr/>
              </a:pPr>
              <a:t>23</a:t>
            </a:fld>
            <a:endParaRPr lang="en-GB" b="1">
              <a:solidFill>
                <a:schemeClr val="bg1"/>
              </a:solidFill>
            </a:endParaRPr>
          </a:p>
        </p:txBody>
      </p:sp>
    </p:spTree>
    <p:extLst>
      <p:ext uri="{BB962C8B-B14F-4D97-AF65-F5344CB8AC3E}">
        <p14:creationId xmlns:p14="http://schemas.microsoft.com/office/powerpoint/2010/main" val="303788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836712"/>
            <a:ext cx="8229600" cy="452596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baseline="30000" smtClean="0">
                <a:solidFill>
                  <a:schemeClr val="bg1"/>
                </a:solidFill>
              </a:rPr>
              <a:t>210</a:t>
            </a:r>
            <a:r>
              <a:rPr lang="en-GB" sz="2400" smtClean="0">
                <a:solidFill>
                  <a:schemeClr val="bg1"/>
                </a:solidFill>
              </a:rPr>
              <a:t>Pb and </a:t>
            </a:r>
            <a:r>
              <a:rPr lang="en-GB" sz="2400" baseline="30000" smtClean="0">
                <a:solidFill>
                  <a:schemeClr val="bg1"/>
                </a:solidFill>
              </a:rPr>
              <a:t>137</a:t>
            </a:r>
            <a:r>
              <a:rPr lang="en-GB" sz="2400" smtClean="0">
                <a:solidFill>
                  <a:schemeClr val="bg1"/>
                </a:solidFill>
              </a:rPr>
              <a:t>Cs are the most accepted radiometric methods to date recent sediments </a:t>
            </a:r>
          </a:p>
          <a:p>
            <a:endParaRPr lang="en-GB" sz="2400" smtClean="0">
              <a:solidFill>
                <a:schemeClr val="bg1"/>
              </a:solidFill>
            </a:endParaRPr>
          </a:p>
          <a:p>
            <a:r>
              <a:rPr lang="en-GB" sz="2400" smtClean="0">
                <a:solidFill>
                  <a:schemeClr val="bg1"/>
                </a:solidFill>
              </a:rPr>
              <a:t>Reconstruction of environmental conditions in the past and quantify the observed changes</a:t>
            </a:r>
          </a:p>
          <a:p>
            <a:endParaRPr lang="en-GB" sz="2400" smtClean="0">
              <a:solidFill>
                <a:schemeClr val="bg1"/>
              </a:solidFill>
            </a:endParaRPr>
          </a:p>
          <a:p>
            <a:r>
              <a:rPr lang="en-GB" sz="2400" smtClean="0">
                <a:solidFill>
                  <a:schemeClr val="bg1"/>
                </a:solidFill>
              </a:rPr>
              <a:t>Suitable to reconstruct environmental changes during the last 100 years, period in which GC manifestations are more evident</a:t>
            </a:r>
            <a:endParaRPr lang="en-GB" sz="2400" smtClean="0">
              <a:solidFill>
                <a:schemeClr val="bg1"/>
              </a:solidFill>
            </a:endParaRPr>
          </a:p>
        </p:txBody>
      </p:sp>
      <p:sp>
        <p:nvSpPr>
          <p:cNvPr id="2" name="1 Marcador de número de diapositiva"/>
          <p:cNvSpPr>
            <a:spLocks noGrp="1"/>
          </p:cNvSpPr>
          <p:nvPr>
            <p:ph type="sldNum" sz="quarter" idx="12"/>
          </p:nvPr>
        </p:nvSpPr>
        <p:spPr/>
        <p:txBody>
          <a:bodyPr/>
          <a:lstStyle/>
          <a:p>
            <a:pPr>
              <a:defRPr/>
            </a:pPr>
            <a:fld id="{536E541C-F11C-4C47-B028-18404EB850B4}" type="slidenum">
              <a:rPr lang="en-GB" b="1" smtClean="0">
                <a:solidFill>
                  <a:schemeClr val="bg1"/>
                </a:solidFill>
              </a:rPr>
              <a:pPr>
                <a:defRPr/>
              </a:pPr>
              <a:t>3</a:t>
            </a:fld>
            <a:endParaRPr lang="en-GB" b="1">
              <a:solidFill>
                <a:schemeClr val="bg1"/>
              </a:solidFill>
            </a:endParaRPr>
          </a:p>
        </p:txBody>
      </p:sp>
    </p:spTree>
    <p:extLst>
      <p:ext uri="{BB962C8B-B14F-4D97-AF65-F5344CB8AC3E}">
        <p14:creationId xmlns:p14="http://schemas.microsoft.com/office/powerpoint/2010/main" val="212493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792618396"/>
              </p:ext>
            </p:extLst>
          </p:nvPr>
        </p:nvGraphicFramePr>
        <p:xfrm>
          <a:off x="1187624" y="1377352"/>
          <a:ext cx="6960000" cy="5220000"/>
        </p:xfrm>
        <a:graphic>
          <a:graphicData uri="http://schemas.openxmlformats.org/presentationml/2006/ole">
            <mc:AlternateContent xmlns:mc="http://schemas.openxmlformats.org/markup-compatibility/2006">
              <mc:Choice xmlns:v="urn:schemas-microsoft-com:vml" Requires="v">
                <p:oleObj spid="_x0000_s46143" name="Diapositiva" r:id="rId4" imgW="3505856" imgH="2629605" progId="PowerPoint.Slide.8">
                  <p:embed/>
                </p:oleObj>
              </mc:Choice>
              <mc:Fallback>
                <p:oleObj name="Diapositiva" r:id="rId4" imgW="3505856" imgH="2629605" progId="PowerPoint.Slide.8">
                  <p:embed/>
                  <p:pic>
                    <p:nvPicPr>
                      <p:cNvPr id="0" name=""/>
                      <p:cNvPicPr>
                        <a:picLocks noChangeAspect="1" noChangeArrowheads="1"/>
                      </p:cNvPicPr>
                      <p:nvPr/>
                    </p:nvPicPr>
                    <p:blipFill>
                      <a:blip r:embed="rId5"/>
                      <a:srcRect/>
                      <a:stretch>
                        <a:fillRect/>
                      </a:stretch>
                    </p:blipFill>
                    <p:spPr bwMode="auto">
                      <a:xfrm>
                        <a:off x="1187624" y="1377352"/>
                        <a:ext cx="6960000"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p:cNvSpPr>
            <a:spLocks noChangeArrowheads="1"/>
          </p:cNvSpPr>
          <p:nvPr/>
        </p:nvSpPr>
        <p:spPr bwMode="auto">
          <a:xfrm>
            <a:off x="323528" y="260350"/>
            <a:ext cx="8641086" cy="1107996"/>
          </a:xfrm>
          <a:prstGeom prst="rect">
            <a:avLst/>
          </a:prstGeom>
          <a:noFill/>
          <a:ln w="9525">
            <a:noFill/>
            <a:miter lim="800000"/>
            <a:headEnd/>
            <a:tailEnd/>
          </a:ln>
        </p:spPr>
        <p:txBody>
          <a:bodyPr wrap="square">
            <a:spAutoFit/>
          </a:bodyPr>
          <a:lstStyle/>
          <a:p>
            <a:pPr algn="just"/>
            <a:r>
              <a:rPr lang="en-GB" sz="2200" smtClean="0">
                <a:solidFill>
                  <a:schemeClr val="bg1"/>
                </a:solidFill>
              </a:rPr>
              <a:t>If we could recover an undisturbed sediment sample and there is a reliable temporal frame,  it is posible to reconstruct the environmental conditions that prevailed at the moment when the sediments settled.</a:t>
            </a:r>
            <a:endParaRPr lang="en-GB" sz="2200">
              <a:solidFill>
                <a:schemeClr val="bg1"/>
              </a:solidFill>
            </a:endParaRPr>
          </a:p>
        </p:txBody>
      </p:sp>
      <p:sp>
        <p:nvSpPr>
          <p:cNvPr id="4" name="Rectangle 4"/>
          <p:cNvSpPr>
            <a:spLocks noChangeArrowheads="1"/>
          </p:cNvSpPr>
          <p:nvPr/>
        </p:nvSpPr>
        <p:spPr bwMode="auto">
          <a:xfrm rot="16200000">
            <a:off x="-1079260" y="3607652"/>
            <a:ext cx="3267241" cy="461665"/>
          </a:xfrm>
          <a:prstGeom prst="rect">
            <a:avLst/>
          </a:prstGeom>
          <a:noFill/>
          <a:ln w="9525" algn="ctr">
            <a:noFill/>
            <a:miter lim="800000"/>
            <a:headEnd/>
            <a:tailEnd/>
          </a:ln>
        </p:spPr>
        <p:txBody>
          <a:bodyPr wrap="none">
            <a:spAutoFit/>
          </a:bodyPr>
          <a:lstStyle/>
          <a:p>
            <a:r>
              <a:rPr lang="en-GB" sz="2400" b="1" smtClean="0">
                <a:solidFill>
                  <a:schemeClr val="bg1"/>
                </a:solidFill>
                <a:latin typeface="Candara" pitchFamily="34" charset="0"/>
              </a:rPr>
              <a:t>Superposition principle</a:t>
            </a:r>
            <a:endParaRPr lang="en-GB" sz="2400" b="1">
              <a:solidFill>
                <a:schemeClr val="bg1"/>
              </a:solidFill>
              <a:latin typeface="Candara" pitchFamily="34" charset="0"/>
            </a:endParaRPr>
          </a:p>
        </p:txBody>
      </p:sp>
      <p:sp>
        <p:nvSpPr>
          <p:cNvPr id="5" name="4 Marcador de número de diapositiva"/>
          <p:cNvSpPr>
            <a:spLocks noGrp="1"/>
          </p:cNvSpPr>
          <p:nvPr>
            <p:ph type="sldNum" sz="quarter" idx="12"/>
          </p:nvPr>
        </p:nvSpPr>
        <p:spPr/>
        <p:txBody>
          <a:bodyPr/>
          <a:lstStyle/>
          <a:p>
            <a:pPr>
              <a:defRPr/>
            </a:pPr>
            <a:fld id="{536E541C-F11C-4C47-B028-18404EB850B4}" type="slidenum">
              <a:rPr lang="en-GB" b="1" smtClean="0">
                <a:solidFill>
                  <a:schemeClr val="bg1"/>
                </a:solidFill>
              </a:rPr>
              <a:pPr>
                <a:defRPr/>
              </a:pPr>
              <a:t>4</a:t>
            </a:fld>
            <a:endParaRPr lang="en-GB" b="1">
              <a:solidFill>
                <a:schemeClr val="bg1"/>
              </a:solidFill>
            </a:endParaRPr>
          </a:p>
        </p:txBody>
      </p:sp>
    </p:spTree>
    <p:extLst>
      <p:ext uri="{BB962C8B-B14F-4D97-AF65-F5344CB8AC3E}">
        <p14:creationId xmlns:p14="http://schemas.microsoft.com/office/powerpoint/2010/main" val="395827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971600" y="764704"/>
            <a:ext cx="7496236" cy="5737009"/>
            <a:chOff x="604156" y="310242"/>
            <a:chExt cx="7984673" cy="6335487"/>
          </a:xfrm>
        </p:grpSpPr>
        <p:pic>
          <p:nvPicPr>
            <p:cNvPr id="3074" name="Picture 2" descr="F:\Fig 2.2.jpg"/>
            <p:cNvPicPr>
              <a:picLocks noChangeAspect="1" noChangeArrowheads="1"/>
            </p:cNvPicPr>
            <p:nvPr/>
          </p:nvPicPr>
          <p:blipFill rotWithShape="1">
            <a:blip r:embed="rId2">
              <a:extLst>
                <a:ext uri="{28A0092B-C50C-407E-A947-70E740481C1C}">
                  <a14:useLocalDpi xmlns:a14="http://schemas.microsoft.com/office/drawing/2010/main" val="0"/>
                </a:ext>
              </a:extLst>
            </a:blip>
            <a:srcRect l="6606" t="4523" r="6072" b="3095"/>
            <a:stretch/>
          </p:blipFill>
          <p:spPr bwMode="auto">
            <a:xfrm>
              <a:off x="604156" y="310242"/>
              <a:ext cx="7984673" cy="633548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aro\Desktop\a2f5.jpg"/>
            <p:cNvPicPr>
              <a:picLocks noChangeAspect="1" noChangeArrowheads="1"/>
            </p:cNvPicPr>
            <p:nvPr/>
          </p:nvPicPr>
          <p:blipFill rotWithShape="1">
            <a:blip r:embed="rId3">
              <a:extLst>
                <a:ext uri="{28A0092B-C50C-407E-A947-70E740481C1C}">
                  <a14:useLocalDpi xmlns:a14="http://schemas.microsoft.com/office/drawing/2010/main" val="0"/>
                </a:ext>
              </a:extLst>
            </a:blip>
            <a:srcRect t="41494" r="84586"/>
            <a:stretch/>
          </p:blipFill>
          <p:spPr bwMode="auto">
            <a:xfrm>
              <a:off x="680857" y="4653136"/>
              <a:ext cx="572567" cy="14600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CuadroTexto"/>
          <p:cNvSpPr txBox="1"/>
          <p:nvPr/>
        </p:nvSpPr>
        <p:spPr>
          <a:xfrm>
            <a:off x="2516369" y="241484"/>
            <a:ext cx="3892412" cy="523220"/>
          </a:xfrm>
          <a:prstGeom prst="rect">
            <a:avLst/>
          </a:prstGeom>
          <a:noFill/>
        </p:spPr>
        <p:txBody>
          <a:bodyPr wrap="none" rtlCol="0">
            <a:spAutoFit/>
          </a:bodyPr>
          <a:lstStyle/>
          <a:p>
            <a:r>
              <a:rPr lang="en-GB" sz="2800" b="1" baseline="30000" dirty="0" smtClean="0">
                <a:solidFill>
                  <a:srgbClr val="FFC000"/>
                </a:solidFill>
              </a:rPr>
              <a:t>210</a:t>
            </a:r>
            <a:r>
              <a:rPr lang="en-GB" sz="2800" b="1" dirty="0" smtClean="0">
                <a:solidFill>
                  <a:srgbClr val="FFC000"/>
                </a:solidFill>
              </a:rPr>
              <a:t>Pb geochemical cycle</a:t>
            </a:r>
            <a:endParaRPr lang="en-GB" sz="2800" b="1" dirty="0">
              <a:solidFill>
                <a:srgbClr val="FFC000"/>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771" y="4164499"/>
            <a:ext cx="990985"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437112"/>
            <a:ext cx="2512763" cy="186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459" y="5041183"/>
            <a:ext cx="1519685" cy="184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pPr>
              <a:defRPr/>
            </a:pPr>
            <a:fld id="{9AF71C7B-3BFF-481E-B013-847C021805C6}" type="slidenum">
              <a:rPr lang="en-AU" b="1" smtClean="0">
                <a:solidFill>
                  <a:schemeClr val="bg1"/>
                </a:solidFill>
              </a:rPr>
              <a:pPr>
                <a:defRPr/>
              </a:pPr>
              <a:t>5</a:t>
            </a:fld>
            <a:endParaRPr lang="en-AU" b="1" dirty="0">
              <a:solidFill>
                <a:schemeClr val="bg1"/>
              </a:solidFill>
            </a:endParaRPr>
          </a:p>
        </p:txBody>
      </p:sp>
    </p:spTree>
    <p:extLst>
      <p:ext uri="{BB962C8B-B14F-4D97-AF65-F5344CB8AC3E}">
        <p14:creationId xmlns:p14="http://schemas.microsoft.com/office/powerpoint/2010/main" val="543959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jasanchez\Documents\RLA7012\00 Project report\Project report\1 Introduccion\Figure 1.1. Caribbea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988"/>
            <a:ext cx="9755188" cy="6858001"/>
          </a:xfrm>
          <a:prstGeom prst="rect">
            <a:avLst/>
          </a:prstGeom>
          <a:noFill/>
        </p:spPr>
      </p:pic>
      <p:sp>
        <p:nvSpPr>
          <p:cNvPr id="5" name="Rectangle 3"/>
          <p:cNvSpPr txBox="1">
            <a:spLocks noChangeArrowheads="1"/>
          </p:cNvSpPr>
          <p:nvPr/>
        </p:nvSpPr>
        <p:spPr>
          <a:xfrm>
            <a:off x="2915816" y="44624"/>
            <a:ext cx="6192688" cy="15121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GB" sz="2700" dirty="0" smtClean="0">
                <a:solidFill>
                  <a:schemeClr val="accent6">
                    <a:lumMod val="50000"/>
                  </a:schemeClr>
                </a:solidFill>
                <a:latin typeface="Book Antiqua" pitchFamily="18" charset="0"/>
              </a:rPr>
              <a:t>Use of Nuclear Techniques to Address the Management Problems of Coastal Zones in the Wider Caribbean Region</a:t>
            </a:r>
            <a:endParaRPr lang="es-ES" sz="2700" dirty="0" smtClean="0">
              <a:solidFill>
                <a:schemeClr val="accent6">
                  <a:lumMod val="50000"/>
                </a:schemeClr>
              </a:solidFill>
              <a:latin typeface="Book Antiqua" pitchFamily="18" charset="0"/>
            </a:endParaRPr>
          </a:p>
        </p:txBody>
      </p:sp>
      <p:sp>
        <p:nvSpPr>
          <p:cNvPr id="6" name="Rectangle 4"/>
          <p:cNvSpPr>
            <a:spLocks noChangeArrowheads="1"/>
          </p:cNvSpPr>
          <p:nvPr/>
        </p:nvSpPr>
        <p:spPr bwMode="auto">
          <a:xfrm>
            <a:off x="-396552" y="4732402"/>
            <a:ext cx="558112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GB" sz="1500" b="1" dirty="0">
                <a:solidFill>
                  <a:schemeClr val="tx2"/>
                </a:solidFill>
                <a:latin typeface="Candara" pitchFamily="34" charset="0"/>
              </a:rPr>
              <a:t>“To develop and improve capabilities to reduce the degradation, due to anthropogenic and natural impacts, of the coastal ecosystems of the wider Caribbean region”</a:t>
            </a:r>
            <a:endParaRPr lang="es-ES" sz="1500" b="1" dirty="0">
              <a:solidFill>
                <a:schemeClr val="tx2"/>
              </a:solidFill>
              <a:latin typeface="Candara" pitchFamily="34" charset="0"/>
            </a:endParaRPr>
          </a:p>
        </p:txBody>
      </p:sp>
      <p:sp>
        <p:nvSpPr>
          <p:cNvPr id="8" name="7 CuadroTexto"/>
          <p:cNvSpPr txBox="1"/>
          <p:nvPr/>
        </p:nvSpPr>
        <p:spPr>
          <a:xfrm>
            <a:off x="-396552" y="4005064"/>
            <a:ext cx="4940520" cy="646331"/>
          </a:xfrm>
          <a:prstGeom prst="rect">
            <a:avLst/>
          </a:prstGeom>
          <a:noFill/>
        </p:spPr>
        <p:txBody>
          <a:bodyPr wrap="none" rtlCol="0">
            <a:spAutoFit/>
          </a:bodyPr>
          <a:lstStyle/>
          <a:p>
            <a:r>
              <a:rPr lang="es-MX" dirty="0" smtClean="0"/>
              <a:t>INTERNATIONAL ATOMIC ENERGY AGENCY</a:t>
            </a:r>
          </a:p>
          <a:p>
            <a:r>
              <a:rPr lang="es-MX" dirty="0" err="1" smtClean="0"/>
              <a:t>Technical</a:t>
            </a:r>
            <a:r>
              <a:rPr lang="es-MX" dirty="0" smtClean="0"/>
              <a:t> </a:t>
            </a:r>
            <a:r>
              <a:rPr lang="es-MX" dirty="0" err="1" smtClean="0"/>
              <a:t>cooperation</a:t>
            </a:r>
            <a:r>
              <a:rPr lang="es-MX" dirty="0" smtClean="0"/>
              <a:t> </a:t>
            </a:r>
            <a:r>
              <a:rPr lang="es-MX" dirty="0" err="1" smtClean="0"/>
              <a:t>project</a:t>
            </a:r>
            <a:r>
              <a:rPr lang="es-MX" dirty="0" smtClean="0"/>
              <a:t> </a:t>
            </a:r>
            <a:r>
              <a:rPr lang="es-ES" dirty="0">
                <a:solidFill>
                  <a:schemeClr val="accent6">
                    <a:lumMod val="50000"/>
                  </a:schemeClr>
                </a:solidFill>
              </a:rPr>
              <a:t>RLA7012</a:t>
            </a:r>
            <a:endParaRPr lang="es-MX" dirty="0"/>
          </a:p>
        </p:txBody>
      </p:sp>
      <p:sp>
        <p:nvSpPr>
          <p:cNvPr id="2" name="1 Marcador de número de diapositiva"/>
          <p:cNvSpPr>
            <a:spLocks noGrp="1"/>
          </p:cNvSpPr>
          <p:nvPr>
            <p:ph type="sldNum" sz="quarter" idx="12"/>
          </p:nvPr>
        </p:nvSpPr>
        <p:spPr/>
        <p:txBody>
          <a:bodyPr/>
          <a:lstStyle/>
          <a:p>
            <a:pPr>
              <a:defRPr/>
            </a:pPr>
            <a:fld id="{536E541C-F11C-4C47-B028-18404EB850B4}" type="slidenum">
              <a:rPr lang="en-AU" smtClean="0">
                <a:solidFill>
                  <a:srgbClr val="000000"/>
                </a:solidFill>
              </a:rPr>
              <a:pPr>
                <a:defRPr/>
              </a:pPr>
              <a:t>6</a:t>
            </a:fld>
            <a:endParaRPr lang="en-AU">
              <a:solidFill>
                <a:srgbClr val="000000"/>
              </a:solidFill>
            </a:endParaRPr>
          </a:p>
        </p:txBody>
      </p:sp>
    </p:spTree>
    <p:extLst>
      <p:ext uri="{BB962C8B-B14F-4D97-AF65-F5344CB8AC3E}">
        <p14:creationId xmlns:p14="http://schemas.microsoft.com/office/powerpoint/2010/main" val="4169205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1026" name="Object 1"/>
          <p:cNvGraphicFramePr>
            <a:graphicFrameLocks noChangeAspect="1"/>
          </p:cNvGraphicFramePr>
          <p:nvPr>
            <p:extLst>
              <p:ext uri="{D42A27DB-BD31-4B8C-83A1-F6EECF244321}">
                <p14:modId xmlns:p14="http://schemas.microsoft.com/office/powerpoint/2010/main" val="1501903949"/>
              </p:ext>
            </p:extLst>
          </p:nvPr>
        </p:nvGraphicFramePr>
        <p:xfrm>
          <a:off x="290224" y="1484784"/>
          <a:ext cx="2894237" cy="3960000"/>
        </p:xfrm>
        <a:graphic>
          <a:graphicData uri="http://schemas.openxmlformats.org/presentationml/2006/ole">
            <mc:AlternateContent xmlns:mc="http://schemas.openxmlformats.org/markup-compatibility/2006">
              <mc:Choice xmlns:v="urn:schemas-microsoft-com:vml" Requires="v">
                <p:oleObj spid="_x0000_s51213" name="Hoja de cálculo" r:id="rId3" imgW="2552831" imgH="3181437" progId="Excel.Sheet.8">
                  <p:embed/>
                </p:oleObj>
              </mc:Choice>
              <mc:Fallback>
                <p:oleObj name="Hoja de cálculo" r:id="rId3" imgW="2552831" imgH="318143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24" y="1484784"/>
                        <a:ext cx="2894237" cy="39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6" name="Rectangle 4"/>
          <p:cNvSpPr txBox="1">
            <a:spLocks noChangeArrowheads="1"/>
          </p:cNvSpPr>
          <p:nvPr/>
        </p:nvSpPr>
        <p:spPr bwMode="black">
          <a:xfrm>
            <a:off x="282575" y="98425"/>
            <a:ext cx="8534400" cy="762000"/>
          </a:xfrm>
          <a:prstGeom prst="rect">
            <a:avLst/>
          </a:prstGeom>
          <a:noFill/>
          <a:ln w="9525">
            <a:noFill/>
            <a:miter lim="800000"/>
            <a:headEnd/>
            <a:tailEnd/>
          </a:ln>
        </p:spPr>
        <p:txBody>
          <a:bodyPr anchor="ctr"/>
          <a:lstStyle/>
          <a:p>
            <a:pPr algn="ctr">
              <a:spcBef>
                <a:spcPct val="20000"/>
              </a:spcBef>
              <a:defRPr/>
            </a:pPr>
            <a:r>
              <a:rPr lang="en-GB" sz="3200" b="1" kern="0" smtClean="0">
                <a:solidFill>
                  <a:schemeClr val="bg1"/>
                </a:solidFill>
                <a:latin typeface="+mj-lt"/>
                <a:ea typeface="+mj-ea"/>
                <a:cs typeface="+mj-cs"/>
              </a:rPr>
              <a:t>Sedimentation in Amatique Bay, Guatemala</a:t>
            </a:r>
            <a:endParaRPr lang="en-GB" sz="3200" b="1" kern="0">
              <a:solidFill>
                <a:schemeClr val="bg1"/>
              </a:solidFill>
              <a:latin typeface="+mj-lt"/>
              <a:ea typeface="+mj-ea"/>
              <a:cs typeface="+mj-cs"/>
            </a:endParaRPr>
          </a:p>
        </p:txBody>
      </p:sp>
      <p:sp>
        <p:nvSpPr>
          <p:cNvPr id="1031" name="QuadreDeText 7"/>
          <p:cNvSpPr txBox="1">
            <a:spLocks noChangeArrowheads="1"/>
          </p:cNvSpPr>
          <p:nvPr/>
        </p:nvSpPr>
        <p:spPr bwMode="auto">
          <a:xfrm>
            <a:off x="899592" y="5732463"/>
            <a:ext cx="750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mtClean="0">
                <a:solidFill>
                  <a:schemeClr val="bg1"/>
                </a:solidFill>
              </a:rPr>
              <a:t>Landbased sources of pollution, Land Use Changes/erosión</a:t>
            </a:r>
            <a:endParaRPr lang="en-GB">
              <a:solidFill>
                <a:schemeClr val="bg1"/>
              </a:solidFill>
            </a:endParaRPr>
          </a:p>
        </p:txBody>
      </p:sp>
      <p:pic>
        <p:nvPicPr>
          <p:cNvPr id="4711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5307" r="4466" b="3881"/>
          <a:stretch/>
        </p:blipFill>
        <p:spPr bwMode="auto">
          <a:xfrm>
            <a:off x="3228164" y="1562100"/>
            <a:ext cx="5724108" cy="380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pPr>
              <a:defRPr/>
            </a:pPr>
            <a:fld id="{536E541C-F11C-4C47-B028-18404EB850B4}" type="slidenum">
              <a:rPr lang="en-GB" b="1" smtClean="0">
                <a:solidFill>
                  <a:schemeClr val="bg1"/>
                </a:solidFill>
              </a:rPr>
              <a:pPr>
                <a:defRPr/>
              </a:pPr>
              <a:t>7</a:t>
            </a:fld>
            <a:endParaRPr lang="en-GB" b="1">
              <a:solidFill>
                <a:schemeClr val="bg1"/>
              </a:solidFill>
            </a:endParaRPr>
          </a:p>
        </p:txBody>
      </p:sp>
    </p:spTree>
    <p:extLst>
      <p:ext uri="{BB962C8B-B14F-4D97-AF65-F5344CB8AC3E}">
        <p14:creationId xmlns:p14="http://schemas.microsoft.com/office/powerpoint/2010/main" val="941649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ítol 1"/>
          <p:cNvSpPr>
            <a:spLocks noGrp="1"/>
          </p:cNvSpPr>
          <p:nvPr>
            <p:ph type="title"/>
          </p:nvPr>
        </p:nvSpPr>
        <p:spPr>
          <a:xfrm>
            <a:off x="683568" y="72388"/>
            <a:ext cx="7772400" cy="1143000"/>
          </a:xfrm>
        </p:spPr>
        <p:txBody>
          <a:bodyPr/>
          <a:lstStyle/>
          <a:p>
            <a:r>
              <a:rPr lang="en-GB" sz="4000" dirty="0" smtClean="0">
                <a:solidFill>
                  <a:schemeClr val="bg1"/>
                </a:solidFill>
              </a:rPr>
              <a:t>Sediment accumulation rates</a:t>
            </a:r>
            <a:endParaRPr lang="en-GB" sz="4000" dirty="0" smtClean="0">
              <a:solidFill>
                <a:schemeClr val="bg1"/>
              </a:solidFill>
            </a:endParaRPr>
          </a:p>
        </p:txBody>
      </p:sp>
      <p:graphicFrame>
        <p:nvGraphicFramePr>
          <p:cNvPr id="2050" name="Object 2"/>
          <p:cNvGraphicFramePr>
            <a:graphicFrameLocks noChangeAspect="1"/>
          </p:cNvGraphicFramePr>
          <p:nvPr/>
        </p:nvGraphicFramePr>
        <p:xfrm>
          <a:off x="34925" y="1196975"/>
          <a:ext cx="5505450" cy="5184775"/>
        </p:xfrm>
        <a:graphic>
          <a:graphicData uri="http://schemas.openxmlformats.org/presentationml/2006/ole">
            <mc:AlternateContent xmlns:mc="http://schemas.openxmlformats.org/markup-compatibility/2006">
              <mc:Choice xmlns:v="urn:schemas-microsoft-com:vml" Requires="v">
                <p:oleObj spid="_x0000_s52237" name="Hoja de cálculo" r:id="rId3" imgW="2510973" imgH="2365794" progId="Excel.Sheet.12">
                  <p:embed/>
                </p:oleObj>
              </mc:Choice>
              <mc:Fallback>
                <p:oleObj name="Hoja de cálculo" r:id="rId3" imgW="2510973" imgH="2365794"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196975"/>
                        <a:ext cx="550545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2" name="Imagen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850" y="2916238"/>
            <a:ext cx="2692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813" y="885825"/>
            <a:ext cx="2540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4775200"/>
            <a:ext cx="37798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a:xfrm>
            <a:off x="6699448" y="6165304"/>
            <a:ext cx="1905000" cy="457200"/>
          </a:xfrm>
        </p:spPr>
        <p:txBody>
          <a:bodyPr/>
          <a:lstStyle/>
          <a:p>
            <a:pPr>
              <a:defRPr/>
            </a:pPr>
            <a:fld id="{9AF71C7B-3BFF-481E-B013-847C021805C6}" type="slidenum">
              <a:rPr lang="en-AU" b="1" smtClean="0">
                <a:solidFill>
                  <a:srgbClr val="000000"/>
                </a:solidFill>
              </a:rPr>
              <a:pPr>
                <a:defRPr/>
              </a:pPr>
              <a:t>8</a:t>
            </a:fld>
            <a:endParaRPr lang="en-AU" b="1" dirty="0">
              <a:solidFill>
                <a:srgbClr val="000000"/>
              </a:solidFill>
            </a:endParaRPr>
          </a:p>
        </p:txBody>
      </p:sp>
    </p:spTree>
    <p:extLst>
      <p:ext uri="{BB962C8B-B14F-4D97-AF65-F5344CB8AC3E}">
        <p14:creationId xmlns:p14="http://schemas.microsoft.com/office/powerpoint/2010/main" val="336252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38606" y="1686847"/>
            <a:ext cx="8294172" cy="3974401"/>
            <a:chOff x="251520" y="260648"/>
            <a:chExt cx="8294172" cy="3974401"/>
          </a:xfrm>
        </p:grpSpPr>
        <p:pic>
          <p:nvPicPr>
            <p:cNvPr id="21506" name="Gráfico 1"/>
            <p:cNvPicPr>
              <a:picLocks noChangeArrowheads="1"/>
            </p:cNvPicPr>
            <p:nvPr/>
          </p:nvPicPr>
          <p:blipFill>
            <a:blip r:embed="rId2">
              <a:extLst>
                <a:ext uri="{28A0092B-C50C-407E-A947-70E740481C1C}">
                  <a14:useLocalDpi xmlns:a14="http://schemas.microsoft.com/office/drawing/2010/main" val="0"/>
                </a:ext>
              </a:extLst>
            </a:blip>
            <a:srcRect l="-1334" t="-3378" r="-2966" b="-3027"/>
            <a:stretch>
              <a:fillRect/>
            </a:stretch>
          </p:blipFill>
          <p:spPr bwMode="auto">
            <a:xfrm>
              <a:off x="251520" y="260648"/>
              <a:ext cx="3960000" cy="3960000"/>
            </a:xfrm>
            <a:prstGeom prst="rect">
              <a:avLst/>
            </a:prstGeom>
            <a:solidFill>
              <a:schemeClr val="bg1"/>
            </a:solidFill>
            <a:ln>
              <a:noFill/>
            </a:ln>
          </p:spPr>
        </p:pic>
        <p:pic>
          <p:nvPicPr>
            <p:cNvPr id="21507" name="Gráfico 1"/>
            <p:cNvPicPr>
              <a:picLocks noChangeAspect="1" noChangeArrowheads="1"/>
            </p:cNvPicPr>
            <p:nvPr/>
          </p:nvPicPr>
          <p:blipFill>
            <a:blip r:embed="rId3">
              <a:extLst>
                <a:ext uri="{28A0092B-C50C-407E-A947-70E740481C1C}">
                  <a14:useLocalDpi xmlns:a14="http://schemas.microsoft.com/office/drawing/2010/main" val="0"/>
                </a:ext>
              </a:extLst>
            </a:blip>
            <a:srcRect l="-1334" t="-3378" r="-2966" b="-3027"/>
            <a:stretch>
              <a:fillRect/>
            </a:stretch>
          </p:blipFill>
          <p:spPr bwMode="auto">
            <a:xfrm>
              <a:off x="4585692" y="275049"/>
              <a:ext cx="3960000" cy="3960000"/>
            </a:xfrm>
            <a:prstGeom prst="rect">
              <a:avLst/>
            </a:prstGeom>
            <a:solidFill>
              <a:schemeClr val="bg1"/>
            </a:solidFill>
            <a:ln>
              <a:noFill/>
            </a:ln>
          </p:spPr>
        </p:pic>
      </p:grpSp>
      <p:sp>
        <p:nvSpPr>
          <p:cNvPr id="3" name="2 CuadroTexto"/>
          <p:cNvSpPr txBox="1"/>
          <p:nvPr/>
        </p:nvSpPr>
        <p:spPr>
          <a:xfrm>
            <a:off x="251520" y="242645"/>
            <a:ext cx="8730682" cy="1200329"/>
          </a:xfrm>
          <a:prstGeom prst="rect">
            <a:avLst/>
          </a:prstGeom>
          <a:noFill/>
        </p:spPr>
        <p:txBody>
          <a:bodyPr wrap="square" rtlCol="0">
            <a:spAutoFit/>
          </a:bodyPr>
          <a:lstStyle/>
          <a:p>
            <a:pPr algn="ctr"/>
            <a:r>
              <a:rPr lang="en-GB" sz="3600" b="1" smtClean="0">
                <a:solidFill>
                  <a:srgbClr val="FFC000"/>
                </a:solidFill>
              </a:rPr>
              <a:t>Trace metals contamination, continental shelf off the mouth of Coatzacoalcos River</a:t>
            </a:r>
            <a:endParaRPr lang="en-GB" sz="3600" b="1">
              <a:solidFill>
                <a:srgbClr val="FFC000"/>
              </a:solidFill>
            </a:endParaRPr>
          </a:p>
        </p:txBody>
      </p:sp>
      <p:sp>
        <p:nvSpPr>
          <p:cNvPr id="4" name="3 CuadroTexto"/>
          <p:cNvSpPr txBox="1"/>
          <p:nvPr/>
        </p:nvSpPr>
        <p:spPr>
          <a:xfrm>
            <a:off x="1858486" y="6165304"/>
            <a:ext cx="5953874" cy="400110"/>
          </a:xfrm>
          <a:prstGeom prst="rect">
            <a:avLst/>
          </a:prstGeom>
          <a:noFill/>
        </p:spPr>
        <p:txBody>
          <a:bodyPr wrap="none" rtlCol="0">
            <a:spAutoFit/>
          </a:bodyPr>
          <a:lstStyle/>
          <a:p>
            <a:r>
              <a:rPr lang="en-GB" sz="2000" smtClean="0">
                <a:solidFill>
                  <a:schemeClr val="bg1"/>
                </a:solidFill>
              </a:rPr>
              <a:t>Ruiz-Fernández et al., Continental Shelf Research, 2012</a:t>
            </a:r>
            <a:endParaRPr lang="en-GB" sz="2000">
              <a:solidFill>
                <a:schemeClr val="bg1"/>
              </a:solidFill>
            </a:endParaRPr>
          </a:p>
        </p:txBody>
      </p:sp>
      <p:sp>
        <p:nvSpPr>
          <p:cNvPr id="5" name="4 Marcador de número de diapositiva"/>
          <p:cNvSpPr>
            <a:spLocks noGrp="1"/>
          </p:cNvSpPr>
          <p:nvPr>
            <p:ph type="sldNum" sz="quarter" idx="12"/>
          </p:nvPr>
        </p:nvSpPr>
        <p:spPr>
          <a:xfrm>
            <a:off x="6915472" y="6248400"/>
            <a:ext cx="1905000" cy="457200"/>
          </a:xfrm>
        </p:spPr>
        <p:txBody>
          <a:bodyPr/>
          <a:lstStyle/>
          <a:p>
            <a:pPr>
              <a:defRPr/>
            </a:pPr>
            <a:fld id="{536E541C-F11C-4C47-B028-18404EB850B4}" type="slidenum">
              <a:rPr lang="en-GB" b="1" smtClean="0">
                <a:solidFill>
                  <a:schemeClr val="bg1"/>
                </a:solidFill>
              </a:rPr>
              <a:pPr>
                <a:defRPr/>
              </a:pPr>
              <a:t>9</a:t>
            </a:fld>
            <a:endParaRPr lang="en-GB" b="1">
              <a:solidFill>
                <a:schemeClr val="bg1"/>
              </a:solidFill>
            </a:endParaRPr>
          </a:p>
        </p:txBody>
      </p:sp>
    </p:spTree>
    <p:extLst>
      <p:ext uri="{BB962C8B-B14F-4D97-AF65-F5344CB8AC3E}">
        <p14:creationId xmlns:p14="http://schemas.microsoft.com/office/powerpoint/2010/main" val="1327134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1127</Words>
  <Application>Microsoft Office PowerPoint</Application>
  <PresentationFormat>On-screen Show (4:3)</PresentationFormat>
  <Paragraphs>135</Paragraphs>
  <Slides>23</Slides>
  <Notes>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23</vt:i4>
      </vt:variant>
    </vt:vector>
  </HeadingPairs>
  <TitlesOfParts>
    <vt:vector size="28" baseType="lpstr">
      <vt:lpstr>Tema de Office</vt:lpstr>
      <vt:lpstr>Default Design</vt:lpstr>
      <vt:lpstr>Diapositiva</vt:lpstr>
      <vt:lpstr>Hoja de cálculo</vt:lpstr>
      <vt:lpstr>Documento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 accumulation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CAROLINA RUIZ</dc:creator>
  <cp:lastModifiedBy>NiesH</cp:lastModifiedBy>
  <cp:revision>139</cp:revision>
  <dcterms:created xsi:type="dcterms:W3CDTF">2011-05-07T18:11:39Z</dcterms:created>
  <dcterms:modified xsi:type="dcterms:W3CDTF">2012-04-25T16:30:13Z</dcterms:modified>
</cp:coreProperties>
</file>